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emf" ContentType="image/x-em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95"/>
  </p:notesMasterIdLst>
  <p:sldIdLst>
    <p:sldId id="256" r:id="rId3"/>
    <p:sldId id="261" r:id="rId4"/>
    <p:sldId id="271" r:id="rId5"/>
    <p:sldId id="272" r:id="rId6"/>
    <p:sldId id="262" r:id="rId7"/>
    <p:sldId id="273" r:id="rId8"/>
    <p:sldId id="274" r:id="rId9"/>
    <p:sldId id="257" r:id="rId10"/>
    <p:sldId id="260" r:id="rId11"/>
    <p:sldId id="275" r:id="rId12"/>
    <p:sldId id="276" r:id="rId13"/>
    <p:sldId id="259" r:id="rId14"/>
    <p:sldId id="258" r:id="rId15"/>
    <p:sldId id="277" r:id="rId16"/>
    <p:sldId id="294" r:id="rId17"/>
    <p:sldId id="263" r:id="rId18"/>
    <p:sldId id="264" r:id="rId19"/>
    <p:sldId id="306" r:id="rId20"/>
    <p:sldId id="279" r:id="rId21"/>
    <p:sldId id="282" r:id="rId22"/>
    <p:sldId id="309" r:id="rId23"/>
    <p:sldId id="311" r:id="rId24"/>
    <p:sldId id="312" r:id="rId25"/>
    <p:sldId id="313" r:id="rId26"/>
    <p:sldId id="314" r:id="rId27"/>
    <p:sldId id="315" r:id="rId28"/>
    <p:sldId id="316" r:id="rId29"/>
    <p:sldId id="317" r:id="rId30"/>
    <p:sldId id="318" r:id="rId31"/>
    <p:sldId id="319" r:id="rId32"/>
    <p:sldId id="320" r:id="rId33"/>
    <p:sldId id="321" r:id="rId34"/>
    <p:sldId id="337" r:id="rId35"/>
    <p:sldId id="395" r:id="rId36"/>
    <p:sldId id="338" r:id="rId37"/>
    <p:sldId id="335" r:id="rId38"/>
    <p:sldId id="322" r:id="rId39"/>
    <p:sldId id="336" r:id="rId40"/>
    <p:sldId id="397" r:id="rId41"/>
    <p:sldId id="396"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2" r:id="rId55"/>
    <p:sldId id="353" r:id="rId56"/>
    <p:sldId id="354" r:id="rId57"/>
    <p:sldId id="355" r:id="rId58"/>
    <p:sldId id="356" r:id="rId59"/>
    <p:sldId id="357" r:id="rId60"/>
    <p:sldId id="358" r:id="rId61"/>
    <p:sldId id="359" r:id="rId62"/>
    <p:sldId id="360" r:id="rId63"/>
    <p:sldId id="361" r:id="rId64"/>
    <p:sldId id="362" r:id="rId65"/>
    <p:sldId id="363" r:id="rId66"/>
    <p:sldId id="364" r:id="rId67"/>
    <p:sldId id="365" r:id="rId68"/>
    <p:sldId id="366" r:id="rId69"/>
    <p:sldId id="367" r:id="rId70"/>
    <p:sldId id="368" r:id="rId71"/>
    <p:sldId id="369" r:id="rId72"/>
    <p:sldId id="370" r:id="rId73"/>
    <p:sldId id="371" r:id="rId74"/>
    <p:sldId id="372" r:id="rId75"/>
    <p:sldId id="373" r:id="rId76"/>
    <p:sldId id="374" r:id="rId77"/>
    <p:sldId id="375" r:id="rId78"/>
    <p:sldId id="376" r:id="rId79"/>
    <p:sldId id="377" r:id="rId80"/>
    <p:sldId id="378" r:id="rId81"/>
    <p:sldId id="379" r:id="rId82"/>
    <p:sldId id="380" r:id="rId83"/>
    <p:sldId id="381" r:id="rId84"/>
    <p:sldId id="382" r:id="rId85"/>
    <p:sldId id="383" r:id="rId86"/>
    <p:sldId id="384" r:id="rId87"/>
    <p:sldId id="385" r:id="rId88"/>
    <p:sldId id="386" r:id="rId89"/>
    <p:sldId id="387" r:id="rId90"/>
    <p:sldId id="388" r:id="rId91"/>
    <p:sldId id="389" r:id="rId92"/>
    <p:sldId id="390" r:id="rId93"/>
    <p:sldId id="351" r:id="rId9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00"/>
    <a:srgbClr val="FF0000"/>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37"/>
        <p:guide pos="397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8" Type="http://schemas.openxmlformats.org/officeDocument/2006/relationships/tableStyles" Target="tableStyles.xml"/><Relationship Id="rId97" Type="http://schemas.openxmlformats.org/officeDocument/2006/relationships/viewProps" Target="viewProps.xml"/><Relationship Id="rId96" Type="http://schemas.openxmlformats.org/officeDocument/2006/relationships/presProps" Target="presProps.xml"/><Relationship Id="rId95" Type="http://schemas.openxmlformats.org/officeDocument/2006/relationships/notesMaster" Target="notesMasters/notesMaster1.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19.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tags" Target="../tags/tag83.xml"/><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84.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8.xml"/><Relationship Id="rId2" Type="http://schemas.openxmlformats.org/officeDocument/2006/relationships/image" Target="../media/image5.png"/><Relationship Id="rId1" Type="http://schemas.openxmlformats.org/officeDocument/2006/relationships/tags" Target="../tags/tag8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0.xml"/><Relationship Id="rId2" Type="http://schemas.openxmlformats.org/officeDocument/2006/relationships/image" Target="../media/image6.png"/><Relationship Id="rId1" Type="http://schemas.openxmlformats.org/officeDocument/2006/relationships/tags" Target="../tags/tag89.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2.xml"/><Relationship Id="rId2" Type="http://schemas.openxmlformats.org/officeDocument/2006/relationships/image" Target="../media/image6.png"/><Relationship Id="rId1" Type="http://schemas.openxmlformats.org/officeDocument/2006/relationships/tags" Target="../tags/tag91.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4.xml"/><Relationship Id="rId2" Type="http://schemas.openxmlformats.org/officeDocument/2006/relationships/image" Target="../media/image7.png"/><Relationship Id="rId1" Type="http://schemas.openxmlformats.org/officeDocument/2006/relationships/tags" Target="../tags/tag93.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6.xml"/><Relationship Id="rId2" Type="http://schemas.openxmlformats.org/officeDocument/2006/relationships/image" Target="../media/image8.png"/><Relationship Id="rId1" Type="http://schemas.openxmlformats.org/officeDocument/2006/relationships/tags" Target="../tags/tag95.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8.xml"/><Relationship Id="rId2" Type="http://schemas.openxmlformats.org/officeDocument/2006/relationships/image" Target="../media/image9.png"/><Relationship Id="rId1" Type="http://schemas.openxmlformats.org/officeDocument/2006/relationships/tags" Target="../tags/tag97.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0.xml"/><Relationship Id="rId2" Type="http://schemas.openxmlformats.org/officeDocument/2006/relationships/image" Target="../media/image10.png"/><Relationship Id="rId1" Type="http://schemas.openxmlformats.org/officeDocument/2006/relationships/tags" Target="../tags/tag99.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2.xml"/><Relationship Id="rId2" Type="http://schemas.openxmlformats.org/officeDocument/2006/relationships/image" Target="../media/image10.png"/><Relationship Id="rId1" Type="http://schemas.openxmlformats.org/officeDocument/2006/relationships/tags" Target="../tags/tag101.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4.xml"/><Relationship Id="rId2" Type="http://schemas.openxmlformats.org/officeDocument/2006/relationships/image" Target="../media/image11.png"/><Relationship Id="rId1" Type="http://schemas.openxmlformats.org/officeDocument/2006/relationships/tags" Target="../tags/tag10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6.xml"/><Relationship Id="rId2" Type="http://schemas.openxmlformats.org/officeDocument/2006/relationships/image" Target="../media/image12.png"/><Relationship Id="rId1" Type="http://schemas.openxmlformats.org/officeDocument/2006/relationships/tags" Target="../tags/tag105.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8.xml"/><Relationship Id="rId3" Type="http://schemas.openxmlformats.org/officeDocument/2006/relationships/image" Target="../media/image4.png"/><Relationship Id="rId2" Type="http://schemas.openxmlformats.org/officeDocument/2006/relationships/tags" Target="../tags/tag107.xml"/><Relationship Id="rId1" Type="http://schemas.openxmlformats.org/officeDocument/2006/relationships/image" Target="../media/image13.png"/></Relationships>
</file>

<file path=ppt/slides/_rels/slide32.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tags" Target="../tags/tag109.xml"/><Relationship Id="rId2" Type="http://schemas.openxmlformats.org/officeDocument/2006/relationships/image" Target="../media/image14.emf"/><Relationship Id="rId1"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36.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tags" Target="../tags/tag113.xml"/><Relationship Id="rId3" Type="http://schemas.openxmlformats.org/officeDocument/2006/relationships/image" Target="../media/image14.emf"/><Relationship Id="rId2" Type="http://schemas.openxmlformats.org/officeDocument/2006/relationships/oleObject" Target="../embeddings/oleObject3.bin"/><Relationship Id="rId1" Type="http://schemas.openxmlformats.org/officeDocument/2006/relationships/image" Target="../media/image15.png"/></Relationships>
</file>

<file path=ppt/slides/_rels/slide37.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tags" Target="../tags/tag114.xml"/><Relationship Id="rId2" Type="http://schemas.openxmlformats.org/officeDocument/2006/relationships/image" Target="../media/image14.emf"/><Relationship Id="rId1" Type="http://schemas.openxmlformats.org/officeDocument/2006/relationships/oleObject" Target="../embeddings/oleObject4.bin"/></Relationships>
</file>

<file path=ppt/slides/_rels/slide38.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tags" Target="../tags/tag115.xml"/><Relationship Id="rId2" Type="http://schemas.openxmlformats.org/officeDocument/2006/relationships/image" Target="../media/image14.emf"/><Relationship Id="rId1"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image" Target="../media/image16.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9.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0.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26.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wm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wmf"/></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wmf"/></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wmf"/></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wm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wmf"/></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wmf"/></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wmf"/></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wmf"/></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wmf"/></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wmf"/></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wmf"/></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wmf"/></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wm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wmf"/></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wmf"/></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wmf"/></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wmf"/></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wmf"/></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wm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wmf"/></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wmf"/></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wmf"/></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wmf"/></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wmf"/></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wmf"/></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w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en-US" altLang="zh-CN"/>
              <a:t>Chapter 02 Syntax Directed Translation</a:t>
            </a:r>
            <a:endParaRPr lang="en-US" altLang="zh-CN"/>
          </a:p>
        </p:txBody>
      </p:sp>
      <p:sp>
        <p:nvSpPr>
          <p:cNvPr id="3" name="副标题 2"/>
          <p:cNvSpPr>
            <a:spLocks noGrp="1"/>
          </p:cNvSpPr>
          <p:nvPr>
            <p:ph type="subTitle" idx="1"/>
            <p:custDataLst>
              <p:tags r:id="rId2"/>
            </p:custDataLst>
          </p:nvPr>
        </p:nvSpPr>
        <p:spPr/>
        <p:txBody>
          <a:bodyPr>
            <a:normAutofit lnSpcReduction="10000"/>
          </a:bodyPr>
          <a:p>
            <a:r>
              <a:rPr lang="en-US" altLang="zh-CN"/>
              <a:t>simple example</a:t>
            </a:r>
            <a:endParaRPr lang="en-US" altLang="zh-CN"/>
          </a:p>
          <a:p>
            <a:r>
              <a:rPr lang="en-US" altLang="zh-CN"/>
              <a:t>by Lin Yi</a:t>
            </a:r>
            <a:endParaRPr lang="en-US" altLang="zh-CN"/>
          </a:p>
          <a:p>
            <a:r>
              <a:rPr lang="en-US" altLang="zh-CN"/>
              <a:t>ly_cs@nwpu.edu.cn</a:t>
            </a:r>
            <a:endParaRPr lang="en-US" altLang="zh-CN"/>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09365" y="362655"/>
            <a:ext cx="10969200" cy="705600"/>
          </a:xfrm>
        </p:spPr>
        <p:txBody>
          <a:bodyPr>
            <a:normAutofit fontScale="90000"/>
          </a:bodyPr>
          <a:p>
            <a:r>
              <a:rPr lang="en-US" altLang="zh-CN"/>
              <a:t>Grammar &amp; derivation</a:t>
            </a:r>
            <a:r>
              <a:rPr lang="zh-CN" altLang="en-US"/>
              <a:t>（无动画）</a:t>
            </a:r>
            <a:br>
              <a:rPr lang="en-US" altLang="zh-CN"/>
            </a:br>
            <a:r>
              <a:rPr lang="zh-CN" altLang="en-US">
                <a:sym typeface="+mn-ea"/>
              </a:rPr>
              <a:t>文法定义和推导</a:t>
            </a:r>
            <a:endParaRPr lang="en-US" altLang="zh-CN"/>
          </a:p>
        </p:txBody>
      </p:sp>
      <p:sp>
        <p:nvSpPr>
          <p:cNvPr id="3" name="内容占位符 2"/>
          <p:cNvSpPr>
            <a:spLocks noGrp="1"/>
          </p:cNvSpPr>
          <p:nvPr>
            <p:ph idx="1"/>
          </p:nvPr>
        </p:nvSpPr>
        <p:spPr>
          <a:xfrm>
            <a:off x="5076190" y="855345"/>
            <a:ext cx="6059805" cy="5712460"/>
          </a:xfrm>
        </p:spPr>
        <p:txBody>
          <a:bodyPr>
            <a:normAutofit fontScale="90000" lnSpcReduction="10000"/>
          </a:bodyPr>
          <a:p>
            <a:pPr marL="0" indent="0">
              <a:lnSpc>
                <a:spcPct val="100000"/>
              </a:lnSpc>
              <a:spcAft>
                <a:spcPts val="0"/>
              </a:spcAft>
              <a:buNone/>
            </a:pPr>
            <a:r>
              <a:rPr lang="zh-CN" altLang="en-US"/>
              <a:t>（</a:t>
            </a:r>
            <a:r>
              <a:rPr lang="en-US" altLang="zh-CN"/>
              <a:t>1</a:t>
            </a:r>
            <a:r>
              <a:rPr lang="zh-CN" altLang="en-US"/>
              <a:t>）stmt=&gt;do </a:t>
            </a:r>
            <a:r>
              <a:rPr lang="zh-CN" altLang="en-US">
                <a:highlight>
                  <a:srgbClr val="00FF00"/>
                </a:highlight>
              </a:rPr>
              <a:t>stmt</a:t>
            </a:r>
            <a:r>
              <a:rPr lang="zh-CN" altLang="en-US"/>
              <a:t>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2</a:t>
            </a:r>
            <a:r>
              <a:rPr lang="zh-CN" altLang="en-US"/>
              <a:t>）</a:t>
            </a:r>
            <a:r>
              <a:rPr lang="en-US" altLang="zh-CN"/>
              <a:t>  </a:t>
            </a:r>
            <a:r>
              <a:rPr lang="zh-CN" altLang="en-US"/>
              <a:t>    =&gt;do </a:t>
            </a:r>
            <a:r>
              <a:rPr lang="zh-CN" altLang="en-US">
                <a:highlight>
                  <a:srgbClr val="00FF00"/>
                </a:highlight>
              </a:rPr>
              <a:t>expr</a:t>
            </a:r>
            <a:r>
              <a:rPr lang="en-US" altLang="zh-CN">
                <a:highlight>
                  <a:srgbClr val="FF00FF"/>
                </a:highlight>
              </a:rPr>
              <a:t> </a:t>
            </a:r>
            <a:r>
              <a:rPr lang="zh-CN" altLang="en-US">
                <a:highlight>
                  <a:srgbClr val="FF00FF"/>
                </a:highlight>
              </a:rPr>
              <a:t>;</a:t>
            </a:r>
            <a:r>
              <a:rPr lang="en-US" altLang="zh-CN">
                <a:highlight>
                  <a:srgbClr val="FF00FF"/>
                </a:highlight>
              </a:rPr>
              <a:t> </a:t>
            </a:r>
            <a:r>
              <a:rPr lang="zh-CN" altLang="en-US"/>
              <a:t>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3</a:t>
            </a:r>
            <a:r>
              <a:rPr lang="zh-CN" altLang="en-US"/>
              <a:t>）</a:t>
            </a:r>
            <a:r>
              <a:rPr lang="en-US" altLang="zh-CN"/>
              <a:t>     </a:t>
            </a:r>
            <a:r>
              <a:rPr lang="zh-CN" altLang="en-US"/>
              <a:t> =&gt;do </a:t>
            </a:r>
            <a:r>
              <a:rPr lang="zh-CN" altLang="en-US">
                <a:highlight>
                  <a:srgbClr val="00FF00"/>
                </a:highlight>
              </a:rPr>
              <a:t>rel = expr</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4</a:t>
            </a:r>
            <a:r>
              <a:rPr lang="zh-CN" altLang="en-US"/>
              <a:t>）</a:t>
            </a:r>
            <a:r>
              <a:rPr lang="en-US" altLang="zh-CN"/>
              <a:t>      </a:t>
            </a:r>
            <a:r>
              <a:rPr lang="zh-CN" altLang="en-US"/>
              <a:t>=&gt;do </a:t>
            </a:r>
            <a:r>
              <a:rPr lang="zh-CN" altLang="en-US">
                <a:highlight>
                  <a:srgbClr val="00FF00"/>
                </a:highlight>
              </a:rPr>
              <a:t>add</a:t>
            </a:r>
            <a:r>
              <a:rPr lang="zh-CN" altLang="en-US"/>
              <a:t> = expr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5</a:t>
            </a:r>
            <a:r>
              <a:rPr lang="zh-CN" altLang="en-US"/>
              <a:t>）</a:t>
            </a:r>
            <a:r>
              <a:rPr lang="en-US" altLang="zh-CN"/>
              <a:t>  </a:t>
            </a:r>
            <a:r>
              <a:rPr lang="zh-CN" altLang="en-US"/>
              <a:t>    =&gt;do </a:t>
            </a:r>
            <a:r>
              <a:rPr lang="zh-CN" altLang="en-US">
                <a:highlight>
                  <a:srgbClr val="00FF00"/>
                </a:highlight>
              </a:rPr>
              <a:t>term</a:t>
            </a:r>
            <a:r>
              <a:rPr lang="zh-CN" altLang="en-US"/>
              <a:t> = expr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6</a:t>
            </a:r>
            <a:r>
              <a:rPr lang="zh-CN" altLang="en-US"/>
              <a:t>）</a:t>
            </a:r>
            <a:r>
              <a:rPr lang="en-US" altLang="zh-CN"/>
              <a:t>  </a:t>
            </a:r>
            <a:r>
              <a:rPr lang="zh-CN" altLang="en-US"/>
              <a:t>    =&gt;do </a:t>
            </a:r>
            <a:r>
              <a:rPr lang="zh-CN" altLang="en-US">
                <a:highlight>
                  <a:srgbClr val="00FF00"/>
                </a:highlight>
              </a:rPr>
              <a:t>factor</a:t>
            </a:r>
            <a:r>
              <a:rPr lang="zh-CN" altLang="en-US"/>
              <a:t> = expr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7</a:t>
            </a:r>
            <a:r>
              <a:rPr lang="zh-CN" altLang="en-US"/>
              <a:t>）   </a:t>
            </a:r>
            <a:r>
              <a:rPr lang="en-US" altLang="zh-CN"/>
              <a:t>  </a:t>
            </a:r>
            <a:r>
              <a:rPr lang="zh-CN" altLang="en-US"/>
              <a:t> =&gt;do </a:t>
            </a:r>
            <a:r>
              <a:rPr lang="zh-CN" altLang="en-US">
                <a:highlight>
                  <a:srgbClr val="00FF00"/>
                </a:highlight>
              </a:rPr>
              <a:t>id&lt;i&gt;</a:t>
            </a:r>
            <a:r>
              <a:rPr lang="zh-CN" altLang="en-US"/>
              <a:t> = </a:t>
            </a:r>
            <a:r>
              <a:rPr lang="zh-CN" altLang="en-US">
                <a:highlight>
                  <a:srgbClr val="00FFFF"/>
                </a:highlight>
              </a:rPr>
              <a:t>expr</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8</a:t>
            </a:r>
            <a:r>
              <a:rPr lang="zh-CN" altLang="en-US"/>
              <a:t>）    </a:t>
            </a:r>
            <a:r>
              <a:rPr lang="en-US" altLang="zh-CN"/>
              <a:t>  </a:t>
            </a:r>
            <a:r>
              <a:rPr lang="zh-CN" altLang="en-US"/>
              <a:t>=&gt;do </a:t>
            </a:r>
            <a:r>
              <a:rPr lang="en-US" altLang="zh-CN"/>
              <a:t>i</a:t>
            </a:r>
            <a:r>
              <a:rPr lang="zh-CN" altLang="en-US"/>
              <a:t> = </a:t>
            </a:r>
            <a:r>
              <a:rPr lang="zh-CN" altLang="en-US">
                <a:highlight>
                  <a:srgbClr val="00FFFF"/>
                </a:highlight>
              </a:rPr>
              <a:t>rel</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9</a:t>
            </a:r>
            <a:r>
              <a:rPr lang="zh-CN" altLang="en-US"/>
              <a:t>）    </a:t>
            </a:r>
            <a:r>
              <a:rPr lang="en-US" altLang="zh-CN"/>
              <a:t>  </a:t>
            </a:r>
            <a:r>
              <a:rPr lang="zh-CN" altLang="en-US"/>
              <a:t>=&gt;do </a:t>
            </a:r>
            <a:r>
              <a:rPr lang="en-US" altLang="zh-CN"/>
              <a:t>i</a:t>
            </a:r>
            <a:r>
              <a:rPr lang="zh-CN" altLang="en-US"/>
              <a:t> = </a:t>
            </a:r>
            <a:r>
              <a:rPr lang="zh-CN" altLang="en-US">
                <a:highlight>
                  <a:srgbClr val="00FFFF"/>
                </a:highlight>
              </a:rPr>
              <a:t>add</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10</a:t>
            </a:r>
            <a:r>
              <a:rPr lang="zh-CN" altLang="en-US"/>
              <a:t>）    =&gt;do </a:t>
            </a:r>
            <a:r>
              <a:rPr lang="en-US" altLang="zh-CN"/>
              <a:t>i</a:t>
            </a:r>
            <a:r>
              <a:rPr lang="zh-CN" altLang="en-US"/>
              <a:t> = </a:t>
            </a:r>
            <a:r>
              <a:rPr lang="zh-CN" altLang="en-US">
                <a:highlight>
                  <a:srgbClr val="00FFFF"/>
                </a:highlight>
              </a:rPr>
              <a:t>add + term</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11</a:t>
            </a:r>
            <a:r>
              <a:rPr lang="zh-CN" altLang="en-US">
                <a:sym typeface="+mn-ea"/>
              </a:rPr>
              <a:t>）</a:t>
            </a:r>
            <a:r>
              <a:rPr lang="en-US" altLang="zh-CN">
                <a:sym typeface="+mn-ea"/>
              </a:rPr>
              <a:t>     </a:t>
            </a:r>
            <a:r>
              <a:rPr lang="zh-CN" altLang="en-US">
                <a:sym typeface="+mn-ea"/>
              </a:rPr>
              <a:t>=&gt;do </a:t>
            </a:r>
            <a:r>
              <a:rPr lang="en-US" altLang="zh-CN">
                <a:sym typeface="+mn-ea"/>
              </a:rPr>
              <a:t>i</a:t>
            </a:r>
            <a:r>
              <a:rPr lang="zh-CN" altLang="en-US">
                <a:sym typeface="+mn-ea"/>
              </a:rPr>
              <a:t> = </a:t>
            </a:r>
            <a:r>
              <a:rPr lang="zh-CN" altLang="en-US">
                <a:highlight>
                  <a:srgbClr val="00FFFF"/>
                </a:highlight>
                <a:sym typeface="+mn-ea"/>
              </a:rPr>
              <a:t>term</a:t>
            </a:r>
            <a:r>
              <a:rPr lang="zh-CN" altLang="en-US">
                <a:sym typeface="+mn-ea"/>
              </a:rPr>
              <a:t> + term ; while (expr)</a:t>
            </a:r>
            <a:endParaRPr lang="zh-CN" altLang="en-US">
              <a:sym typeface="+mn-ea"/>
            </a:endParaRPr>
          </a:p>
          <a:p>
            <a:pPr marL="0" indent="0">
              <a:lnSpc>
                <a:spcPct val="100000"/>
              </a:lnSpc>
              <a:spcAft>
                <a:spcPts val="0"/>
              </a:spcAft>
              <a:buNone/>
            </a:pPr>
            <a:endParaRPr lang="zh-CN" altLang="en-US">
              <a:sym typeface="+mn-ea"/>
            </a:endParaRPr>
          </a:p>
          <a:p>
            <a:pPr marL="0" indent="0">
              <a:lnSpc>
                <a:spcPct val="100000"/>
              </a:lnSpc>
              <a:spcAft>
                <a:spcPts val="0"/>
              </a:spcAft>
              <a:buNone/>
            </a:pPr>
            <a:r>
              <a:rPr lang="zh-CN" altLang="en-US">
                <a:sym typeface="+mn-ea"/>
              </a:rPr>
              <a:t>（</a:t>
            </a:r>
            <a:r>
              <a:rPr lang="en-US" altLang="zh-CN">
                <a:sym typeface="+mn-ea"/>
              </a:rPr>
              <a:t>12</a:t>
            </a:r>
            <a:r>
              <a:rPr lang="zh-CN" altLang="en-US">
                <a:sym typeface="+mn-ea"/>
              </a:rPr>
              <a:t>）</a:t>
            </a:r>
            <a:r>
              <a:rPr lang="en-US" altLang="zh-CN">
                <a:sym typeface="+mn-ea"/>
              </a:rPr>
              <a:t> </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factor</a:t>
            </a:r>
            <a:r>
              <a:rPr lang="zh-CN" altLang="en-US">
                <a:sym typeface="+mn-ea"/>
              </a:rPr>
              <a:t> + term ; while (expr)</a:t>
            </a:r>
            <a:endParaRPr lang="zh-CN" altLang="en-US"/>
          </a:p>
        </p:txBody>
      </p:sp>
      <p:sp>
        <p:nvSpPr>
          <p:cNvPr id="104" name="圆角矩形 103"/>
          <p:cNvSpPr/>
          <p:nvPr/>
        </p:nvSpPr>
        <p:spPr>
          <a:xfrm>
            <a:off x="167640" y="1238885"/>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21" name="灯片编号占位符 20"/>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timing>
    <p:tnLst>
      <p:par>
        <p:cTn id="1" dur="indefinite" restart="never" nodeType="tmRoot"/>
      </p:par>
    </p:tnLst>
    <p:bldLst>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840605" y="749935"/>
            <a:ext cx="6807835" cy="5975350"/>
          </a:xfrm>
        </p:spPr>
        <p:txBody>
          <a:bodyPr>
            <a:normAutofit fontScale="90000"/>
          </a:bodyPr>
          <a:p>
            <a:pPr marL="0" indent="0">
              <a:lnSpc>
                <a:spcPct val="100000"/>
              </a:lnSpc>
              <a:spcAft>
                <a:spcPts val="0"/>
              </a:spcAft>
              <a:buNone/>
            </a:pPr>
            <a:r>
              <a:rPr lang="zh-CN" altLang="en-US">
                <a:sym typeface="+mn-ea"/>
              </a:rPr>
              <a:t>（</a:t>
            </a:r>
            <a:r>
              <a:rPr lang="en-US" altLang="zh-CN">
                <a:sym typeface="+mn-ea"/>
              </a:rPr>
              <a:t>1</a:t>
            </a:r>
            <a:r>
              <a:rPr lang="zh-CN" altLang="en-US">
                <a:sym typeface="+mn-ea"/>
              </a:rPr>
              <a:t>）</a:t>
            </a:r>
            <a:r>
              <a:rPr lang="en-US" altLang="zh-CN">
                <a:sym typeface="+mn-ea"/>
              </a:rPr>
              <a:t>stmt=&gt;</a:t>
            </a:r>
            <a:r>
              <a:rPr lang="zh-CN" altLang="en-US">
                <a:sym typeface="+mn-ea"/>
              </a:rPr>
              <a:t>do </a:t>
            </a:r>
            <a:r>
              <a:rPr lang="zh-CN" altLang="en-US">
                <a:highlight>
                  <a:srgbClr val="00FF00"/>
                </a:highlight>
                <a:sym typeface="+mn-ea"/>
              </a:rPr>
              <a:t>stmt</a:t>
            </a:r>
            <a:r>
              <a:rPr lang="zh-CN" altLang="en-US">
                <a:sym typeface="+mn-ea"/>
              </a:rPr>
              <a:t> while (expr)</a:t>
            </a:r>
            <a:endParaRPr lang="en-US" altLang="zh-CN">
              <a:sym typeface="+mn-ea"/>
            </a:endParaRPr>
          </a:p>
          <a:p>
            <a:pPr marL="0" indent="0">
              <a:lnSpc>
                <a:spcPct val="100000"/>
              </a:lnSpc>
              <a:spcAft>
                <a:spcPts val="0"/>
              </a:spcAft>
              <a:buNone/>
            </a:pPr>
            <a:endParaRPr lang="en-US" altLang="zh-CN">
              <a:sym typeface="+mn-ea"/>
            </a:endParaRPr>
          </a:p>
          <a:p>
            <a:pPr marL="0" indent="0">
              <a:lnSpc>
                <a:spcPct val="100000"/>
              </a:lnSpc>
              <a:spcAft>
                <a:spcPts val="0"/>
              </a:spcAft>
              <a:buNone/>
            </a:pPr>
            <a:r>
              <a:rPr lang="zh-CN" altLang="en-US">
                <a:sym typeface="+mn-ea"/>
              </a:rPr>
              <a:t>（</a:t>
            </a:r>
            <a:r>
              <a:rPr lang="en-US" altLang="zh-CN">
                <a:sym typeface="+mn-ea"/>
              </a:rPr>
              <a:t>12</a:t>
            </a:r>
            <a:r>
              <a:rPr lang="zh-CN" altLang="en-US">
                <a:sym typeface="+mn-ea"/>
              </a:rPr>
              <a:t>）</a:t>
            </a:r>
            <a:r>
              <a:rPr lang="en-US" altLang="zh-CN">
                <a:sym typeface="+mn-ea"/>
              </a:rPr>
              <a:t> </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factor</a:t>
            </a:r>
            <a:r>
              <a:rPr lang="zh-CN" altLang="en-US">
                <a:sym typeface="+mn-ea"/>
              </a:rPr>
              <a:t> + term ; while (expr)</a:t>
            </a:r>
            <a:endParaRPr lang="zh-CN" altLang="en-US"/>
          </a:p>
          <a:p>
            <a:pPr marL="0" indent="0">
              <a:lnSpc>
                <a:spcPct val="100000"/>
              </a:lnSpc>
              <a:spcAft>
                <a:spcPts val="0"/>
              </a:spcAft>
              <a:buNone/>
            </a:pPr>
            <a:endParaRPr lang="en-US" altLang="zh-CN">
              <a:sym typeface="+mn-ea"/>
            </a:endParaRPr>
          </a:p>
          <a:p>
            <a:pPr marL="0" indent="0">
              <a:lnSpc>
                <a:spcPct val="100000"/>
              </a:lnSpc>
              <a:spcAft>
                <a:spcPts val="0"/>
              </a:spcAft>
              <a:buNone/>
            </a:pPr>
            <a:r>
              <a:rPr lang="zh-CN" altLang="en-US">
                <a:sym typeface="+mn-ea"/>
              </a:rPr>
              <a:t>（</a:t>
            </a:r>
            <a:r>
              <a:rPr lang="en-US" altLang="zh-CN">
                <a:sym typeface="+mn-ea"/>
              </a:rPr>
              <a:t>13</a:t>
            </a:r>
            <a:r>
              <a:rPr lang="zh-CN" altLang="en-US">
                <a:sym typeface="+mn-ea"/>
              </a:rPr>
              <a:t>）</a:t>
            </a:r>
            <a:r>
              <a:rPr lang="en-US" altLang="zh-CN">
                <a:sym typeface="+mn-ea"/>
              </a:rPr>
              <a:t> </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id</a:t>
            </a:r>
            <a:r>
              <a:rPr lang="en-US" altLang="zh-CN">
                <a:highlight>
                  <a:srgbClr val="00FFFF"/>
                </a:highlight>
                <a:sym typeface="+mn-ea"/>
              </a:rPr>
              <a:t>&lt;i&gt;</a:t>
            </a:r>
            <a:r>
              <a:rPr lang="zh-CN" altLang="en-US">
                <a:sym typeface="+mn-ea"/>
              </a:rPr>
              <a:t> + </a:t>
            </a:r>
            <a:r>
              <a:rPr lang="zh-CN" altLang="en-US">
                <a:highlight>
                  <a:srgbClr val="FF00FF"/>
                </a:highlight>
                <a:sym typeface="+mn-ea"/>
              </a:rPr>
              <a:t>term</a:t>
            </a:r>
            <a:r>
              <a:rPr lang="zh-CN" altLang="en-US">
                <a:sym typeface="+mn-ea"/>
              </a:rPr>
              <a:t> ; while (expr)</a:t>
            </a:r>
            <a:endParaRPr lang="zh-CN" altLang="en-US">
              <a:sym typeface="+mn-ea"/>
            </a:endParaRPr>
          </a:p>
          <a:p>
            <a:pPr marL="0" indent="0">
              <a:lnSpc>
                <a:spcPct val="100000"/>
              </a:lnSpc>
              <a:spcAft>
                <a:spcPts val="0"/>
              </a:spcAft>
              <a:buNone/>
            </a:pPr>
            <a:endParaRPr lang="en-US" altLang="zh-CN">
              <a:sym typeface="+mn-ea"/>
            </a:endParaRPr>
          </a:p>
          <a:p>
            <a:pPr marL="0" indent="0">
              <a:lnSpc>
                <a:spcPct val="100000"/>
              </a:lnSpc>
              <a:spcAft>
                <a:spcPts val="0"/>
              </a:spcAft>
              <a:buNone/>
            </a:pPr>
            <a:r>
              <a:rPr lang="zh-CN" altLang="en-US">
                <a:sym typeface="+mn-ea"/>
              </a:rPr>
              <a:t>（</a:t>
            </a:r>
            <a:r>
              <a:rPr lang="en-US" altLang="zh-CN">
                <a:sym typeface="+mn-ea"/>
              </a:rPr>
              <a:t>14</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zh-CN" altLang="en-US">
                <a:highlight>
                  <a:srgbClr val="FF00FF"/>
                </a:highlight>
                <a:sym typeface="+mn-ea"/>
              </a:rPr>
              <a:t>factor</a:t>
            </a:r>
            <a:r>
              <a:rPr lang="zh-CN" altLang="en-US">
                <a:sym typeface="+mn-ea"/>
              </a:rPr>
              <a:t> ; while (expr)</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15</a:t>
            </a:r>
            <a:r>
              <a:rPr lang="zh-CN" altLang="en-US">
                <a:sym typeface="+mn-ea"/>
              </a:rPr>
              <a:t>）    =&gt;do i = </a:t>
            </a:r>
            <a:r>
              <a:rPr lang="en-US" altLang="zh-CN">
                <a:sym typeface="+mn-ea"/>
              </a:rPr>
              <a:t>i</a:t>
            </a:r>
            <a:r>
              <a:rPr lang="zh-CN" altLang="en-US">
                <a:sym typeface="+mn-ea"/>
              </a:rPr>
              <a:t> + </a:t>
            </a:r>
            <a:r>
              <a:rPr lang="zh-CN" altLang="en-US">
                <a:highlight>
                  <a:srgbClr val="FF00FF"/>
                </a:highlight>
                <a:sym typeface="+mn-ea"/>
              </a:rPr>
              <a:t>num&lt;1&gt;</a:t>
            </a:r>
            <a:r>
              <a:rPr lang="zh-CN" altLang="en-US">
                <a:sym typeface="+mn-ea"/>
              </a:rPr>
              <a:t> ; while (</a:t>
            </a:r>
            <a:r>
              <a:rPr lang="zh-CN" altLang="en-US">
                <a:highlight>
                  <a:srgbClr val="FF0000"/>
                </a:highlight>
                <a:sym typeface="+mn-ea"/>
              </a:rPr>
              <a:t>expr</a:t>
            </a:r>
            <a:r>
              <a:rPr lang="zh-CN" altLang="en-US">
                <a:sym typeface="+mn-ea"/>
              </a:rPr>
              <a:t>)</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16</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zh-CN" altLang="en-US">
                <a:highlight>
                  <a:srgbClr val="FF0000"/>
                </a:highlight>
                <a:sym typeface="+mn-ea"/>
              </a:rPr>
              <a:t>rel</a:t>
            </a:r>
            <a:r>
              <a:rPr lang="zh-CN" altLang="en-US">
                <a:sym typeface="+mn-ea"/>
              </a:rPr>
              <a:t>)</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17</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(rel &lt; add )</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18</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(add &lt; add)</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19</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(term &lt; add)</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20</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(factor &lt; add)</a:t>
            </a:r>
            <a:endParaRPr lang="zh-CN" altLang="en-US"/>
          </a:p>
          <a:p>
            <a:pPr marL="0" indent="0">
              <a:lnSpc>
                <a:spcPct val="100000"/>
              </a:lnSpc>
              <a:spcAft>
                <a:spcPts val="0"/>
              </a:spcAft>
              <a:buNone/>
            </a:pPr>
            <a:r>
              <a:rPr lang="zh-CN" altLang="en-US">
                <a:sym typeface="+mn-ea"/>
              </a:rPr>
              <a:t>（</a:t>
            </a:r>
            <a:r>
              <a:rPr lang="en-US" altLang="zh-CN">
                <a:sym typeface="+mn-ea"/>
              </a:rPr>
              <a:t>21</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(id&lt;a&gt;[id&lt;i&gt;] &lt; add)</a:t>
            </a:r>
            <a:endParaRPr lang="zh-CN" altLang="en-US"/>
          </a:p>
          <a:p>
            <a:pPr marL="0" indent="0">
              <a:lnSpc>
                <a:spcPct val="100000"/>
              </a:lnSpc>
              <a:spcAft>
                <a:spcPts val="0"/>
              </a:spcAft>
              <a:buNone/>
            </a:pPr>
            <a:r>
              <a:rPr lang="zh-CN" altLang="en-US">
                <a:sym typeface="+mn-ea"/>
              </a:rPr>
              <a:t>（</a:t>
            </a:r>
            <a:r>
              <a:rPr lang="en-US" altLang="zh-CN">
                <a:sym typeface="+mn-ea"/>
              </a:rPr>
              <a:t>22</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term)</a:t>
            </a:r>
            <a:endParaRPr lang="zh-CN" altLang="en-US"/>
          </a:p>
          <a:p>
            <a:pPr marL="0" indent="0">
              <a:lnSpc>
                <a:spcPct val="100000"/>
              </a:lnSpc>
              <a:spcAft>
                <a:spcPts val="0"/>
              </a:spcAft>
              <a:buNone/>
            </a:pPr>
            <a:r>
              <a:rPr lang="zh-CN" altLang="en-US">
                <a:sym typeface="+mn-ea"/>
              </a:rPr>
              <a:t>（</a:t>
            </a:r>
            <a:r>
              <a:rPr lang="en-US" altLang="zh-CN">
                <a:sym typeface="+mn-ea"/>
              </a:rPr>
              <a:t>23</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factor)</a:t>
            </a:r>
            <a:endParaRPr lang="zh-CN" altLang="en-US"/>
          </a:p>
          <a:p>
            <a:pPr marL="0" indent="0">
              <a:lnSpc>
                <a:spcPct val="100000"/>
              </a:lnSpc>
              <a:spcAft>
                <a:spcPts val="0"/>
              </a:spcAft>
              <a:buNone/>
            </a:pPr>
            <a:r>
              <a:rPr lang="zh-CN" altLang="en-US">
                <a:sym typeface="+mn-ea"/>
              </a:rPr>
              <a:t>（</a:t>
            </a:r>
            <a:r>
              <a:rPr lang="en-US" altLang="zh-CN">
                <a:sym typeface="+mn-ea"/>
              </a:rPr>
              <a:t>24</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id&lt;v&gt;)</a:t>
            </a:r>
            <a:endParaRPr lang="zh-CN" altLang="en-US">
              <a:sym typeface="+mn-ea"/>
            </a:endParaRPr>
          </a:p>
          <a:p>
            <a:pPr marL="0" indent="0">
              <a:lnSpc>
                <a:spcPct val="100000"/>
              </a:lnSpc>
              <a:spcAft>
                <a:spcPts val="0"/>
              </a:spcAft>
              <a:buNone/>
            </a:pPr>
            <a:r>
              <a:rPr lang="zh-CN" altLang="en-US">
                <a:sym typeface="+mn-ea"/>
              </a:rPr>
              <a:t>（</a:t>
            </a:r>
            <a:r>
              <a:rPr lang="en-US" altLang="zh-CN">
                <a:sym typeface="+mn-ea"/>
              </a:rPr>
              <a:t>25</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a:t>
            </a:r>
            <a:r>
              <a:rPr lang="en-US" altLang="zh-CN">
                <a:sym typeface="+mn-ea"/>
              </a:rPr>
              <a:t>v</a:t>
            </a:r>
            <a:r>
              <a:rPr lang="zh-CN" altLang="en-US">
                <a:sym typeface="+mn-ea"/>
              </a:rPr>
              <a:t>)</a:t>
            </a:r>
            <a:endParaRPr lang="zh-CN" altLang="en-US">
              <a:sym typeface="+mn-ea"/>
            </a:endParaRPr>
          </a:p>
          <a:p>
            <a:pPr marL="0" indent="0">
              <a:lnSpc>
                <a:spcPct val="100000"/>
              </a:lnSpc>
              <a:spcAft>
                <a:spcPts val="0"/>
              </a:spcAft>
              <a:buNone/>
            </a:pPr>
            <a:endParaRPr lang="zh-CN" altLang="en-US"/>
          </a:p>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标题 5"/>
          <p:cNvSpPr>
            <a:spLocks noGrp="1"/>
          </p:cNvSpPr>
          <p:nvPr>
            <p:ph type="title"/>
          </p:nvPr>
        </p:nvSpPr>
        <p:spPr>
          <a:xfrm>
            <a:off x="709365" y="362655"/>
            <a:ext cx="10969200" cy="705600"/>
          </a:xfrm>
        </p:spPr>
        <p:txBody>
          <a:bodyPr>
            <a:normAutofit fontScale="90000"/>
          </a:bodyPr>
          <a:p>
            <a:r>
              <a:rPr lang="en-US" altLang="zh-CN"/>
              <a:t>Grammar &amp; derivation</a:t>
            </a:r>
            <a:r>
              <a:rPr lang="zh-CN" altLang="en-US"/>
              <a:t>（无动画）</a:t>
            </a:r>
            <a:br>
              <a:rPr lang="en-US" altLang="zh-CN"/>
            </a:br>
            <a:r>
              <a:rPr lang="zh-CN" altLang="en-US">
                <a:sym typeface="+mn-ea"/>
              </a:rPr>
              <a:t>文法定义和推导</a:t>
            </a:r>
            <a:endParaRPr lang="en-US" altLang="zh-CN"/>
          </a:p>
        </p:txBody>
      </p:sp>
      <p:sp>
        <p:nvSpPr>
          <p:cNvPr id="104" name="圆角矩形 103"/>
          <p:cNvSpPr/>
          <p:nvPr/>
        </p:nvSpPr>
        <p:spPr>
          <a:xfrm>
            <a:off x="335915" y="1548130"/>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89610" y="111125"/>
            <a:ext cx="10968990" cy="810895"/>
          </a:xfrm>
        </p:spPr>
        <p:txBody>
          <a:bodyPr>
            <a:normAutofit fontScale="90000"/>
          </a:bodyPr>
          <a:p>
            <a:r>
              <a:rPr lang="en-US" altLang="zh-CN"/>
              <a:t>Parsing Tree &amp; left-most derivation</a:t>
            </a:r>
            <a:br>
              <a:rPr lang="zh-CN" altLang="en-US"/>
            </a:br>
            <a:r>
              <a:rPr lang="zh-CN" altLang="en-US"/>
              <a:t>分析树与最左</a:t>
            </a:r>
            <a:r>
              <a:rPr lang="zh-CN" altLang="en-US"/>
              <a:t>推导</a:t>
            </a:r>
            <a:endParaRPr lang="zh-CN" altLang="en-US"/>
          </a:p>
        </p:txBody>
      </p:sp>
      <p:sp>
        <p:nvSpPr>
          <p:cNvPr id="3" name="内容占位符 2"/>
          <p:cNvSpPr>
            <a:spLocks noGrp="1"/>
          </p:cNvSpPr>
          <p:nvPr>
            <p:ph idx="1"/>
          </p:nvPr>
        </p:nvSpPr>
        <p:spPr/>
        <p:txBody>
          <a:bodyPr>
            <a:normAutofit/>
          </a:bodyPr>
          <a:p>
            <a:pPr marL="0" indent="0">
              <a:lnSpc>
                <a:spcPct val="100000"/>
              </a:lnSpc>
              <a:spcAft>
                <a:spcPts val="0"/>
              </a:spcAft>
              <a:buNone/>
            </a:pPr>
            <a:r>
              <a:rPr lang="zh-CN" altLang="en-US">
                <a:sym typeface="+mn-ea"/>
              </a:rPr>
              <a:t>（</a:t>
            </a:r>
            <a:r>
              <a:rPr lang="en-US" altLang="zh-CN">
                <a:sym typeface="+mn-ea"/>
              </a:rPr>
              <a:t>1</a:t>
            </a:r>
            <a:r>
              <a:rPr lang="zh-CN" altLang="en-US">
                <a:sym typeface="+mn-ea"/>
              </a:rPr>
              <a:t>）stmt=&gt;do </a:t>
            </a:r>
            <a:r>
              <a:rPr lang="zh-CN" altLang="en-US">
                <a:highlight>
                  <a:srgbClr val="00FF00"/>
                </a:highlight>
                <a:sym typeface="+mn-ea"/>
              </a:rPr>
              <a:t>stmt</a:t>
            </a:r>
            <a:r>
              <a:rPr lang="zh-CN" altLang="en-US">
                <a:sym typeface="+mn-ea"/>
              </a:rPr>
              <a:t> while (expr)</a:t>
            </a:r>
            <a:endParaRPr lang="zh-CN" altLang="en-US"/>
          </a:p>
          <a:p>
            <a:pPr marL="0" indent="0">
              <a:lnSpc>
                <a:spcPct val="100000"/>
              </a:lnSpc>
              <a:spcAft>
                <a:spcPts val="0"/>
              </a:spcAft>
              <a:buNone/>
            </a:pPr>
            <a:r>
              <a:rPr lang="zh-CN" altLang="en-US">
                <a:sym typeface="+mn-ea"/>
              </a:rPr>
              <a:t>（</a:t>
            </a:r>
            <a:r>
              <a:rPr lang="en-US" altLang="zh-CN">
                <a:sym typeface="+mn-ea"/>
              </a:rPr>
              <a:t>2</a:t>
            </a:r>
            <a:r>
              <a:rPr lang="zh-CN" altLang="en-US">
                <a:sym typeface="+mn-ea"/>
              </a:rPr>
              <a:t>）</a:t>
            </a:r>
            <a:r>
              <a:rPr lang="en-US" altLang="zh-CN">
                <a:sym typeface="+mn-ea"/>
              </a:rPr>
              <a:t>  </a:t>
            </a:r>
            <a:r>
              <a:rPr lang="zh-CN" altLang="en-US">
                <a:sym typeface="+mn-ea"/>
              </a:rPr>
              <a:t>    =&gt;do </a:t>
            </a:r>
            <a:r>
              <a:rPr lang="zh-CN" altLang="en-US">
                <a:highlight>
                  <a:srgbClr val="00FF00"/>
                </a:highlight>
                <a:sym typeface="+mn-ea"/>
              </a:rPr>
              <a:t>expr</a:t>
            </a:r>
            <a:r>
              <a:rPr lang="en-US" altLang="zh-CN">
                <a:highlight>
                  <a:srgbClr val="FF00FF"/>
                </a:highlight>
                <a:sym typeface="+mn-ea"/>
              </a:rPr>
              <a:t> </a:t>
            </a:r>
            <a:r>
              <a:rPr lang="zh-CN" altLang="en-US">
                <a:highlight>
                  <a:srgbClr val="FF00FF"/>
                </a:highlight>
                <a:sym typeface="+mn-ea"/>
              </a:rPr>
              <a:t>;</a:t>
            </a:r>
            <a:r>
              <a:rPr lang="en-US" altLang="zh-CN">
                <a:highlight>
                  <a:srgbClr val="FF00FF"/>
                </a:highlight>
                <a:sym typeface="+mn-ea"/>
              </a:rPr>
              <a:t> </a:t>
            </a:r>
            <a:r>
              <a:rPr lang="zh-CN" altLang="en-US">
                <a:sym typeface="+mn-ea"/>
              </a:rPr>
              <a:t> while (expr)</a:t>
            </a:r>
            <a:endParaRPr lang="zh-CN" altLang="en-US"/>
          </a:p>
          <a:p>
            <a:pPr marL="0" indent="0">
              <a:lnSpc>
                <a:spcPct val="100000"/>
              </a:lnSpc>
              <a:spcAft>
                <a:spcPts val="0"/>
              </a:spcAft>
              <a:buNone/>
            </a:pPr>
            <a:r>
              <a:rPr lang="zh-CN" altLang="en-US">
                <a:sym typeface="+mn-ea"/>
              </a:rPr>
              <a:t>（</a:t>
            </a:r>
            <a:r>
              <a:rPr lang="en-US" altLang="zh-CN">
                <a:sym typeface="+mn-ea"/>
              </a:rPr>
              <a:t>3</a:t>
            </a:r>
            <a:r>
              <a:rPr lang="zh-CN" altLang="en-US">
                <a:sym typeface="+mn-ea"/>
              </a:rPr>
              <a:t>）</a:t>
            </a:r>
            <a:r>
              <a:rPr lang="en-US" altLang="zh-CN">
                <a:sym typeface="+mn-ea"/>
              </a:rPr>
              <a:t>     </a:t>
            </a:r>
            <a:r>
              <a:rPr lang="zh-CN" altLang="en-US">
                <a:sym typeface="+mn-ea"/>
              </a:rPr>
              <a:t> =&gt;do </a:t>
            </a:r>
            <a:r>
              <a:rPr lang="zh-CN" altLang="en-US">
                <a:highlight>
                  <a:srgbClr val="00FF00"/>
                </a:highlight>
                <a:sym typeface="+mn-ea"/>
              </a:rPr>
              <a:t>rel = expr</a:t>
            </a:r>
            <a:r>
              <a:rPr lang="zh-CN" altLang="en-US">
                <a:sym typeface="+mn-ea"/>
              </a:rPr>
              <a:t> ; while (expr)</a:t>
            </a:r>
            <a:endParaRPr lang="zh-CN" altLang="en-US"/>
          </a:p>
          <a:p>
            <a:pPr marL="0" indent="0">
              <a:lnSpc>
                <a:spcPct val="100000"/>
              </a:lnSpc>
              <a:spcAft>
                <a:spcPts val="0"/>
              </a:spcAft>
              <a:buNone/>
            </a:pPr>
            <a:r>
              <a:rPr lang="zh-CN" altLang="en-US">
                <a:sym typeface="+mn-ea"/>
              </a:rPr>
              <a:t>（</a:t>
            </a:r>
            <a:r>
              <a:rPr lang="en-US" altLang="zh-CN">
                <a:sym typeface="+mn-ea"/>
              </a:rPr>
              <a:t>4</a:t>
            </a:r>
            <a:r>
              <a:rPr lang="zh-CN" altLang="en-US">
                <a:sym typeface="+mn-ea"/>
              </a:rPr>
              <a:t>）</a:t>
            </a:r>
            <a:r>
              <a:rPr lang="en-US" altLang="zh-CN">
                <a:sym typeface="+mn-ea"/>
              </a:rPr>
              <a:t>      </a:t>
            </a:r>
            <a:r>
              <a:rPr lang="zh-CN" altLang="en-US">
                <a:sym typeface="+mn-ea"/>
              </a:rPr>
              <a:t>=&gt;do </a:t>
            </a:r>
            <a:r>
              <a:rPr lang="zh-CN" altLang="en-US">
                <a:highlight>
                  <a:srgbClr val="00FF00"/>
                </a:highlight>
                <a:sym typeface="+mn-ea"/>
              </a:rPr>
              <a:t>add</a:t>
            </a:r>
            <a:r>
              <a:rPr lang="zh-CN" altLang="en-US">
                <a:sym typeface="+mn-ea"/>
              </a:rPr>
              <a:t> = expr ; while (expr)</a:t>
            </a:r>
            <a:endParaRPr lang="zh-CN" altLang="en-US"/>
          </a:p>
          <a:p>
            <a:pPr marL="0" indent="0">
              <a:lnSpc>
                <a:spcPct val="100000"/>
              </a:lnSpc>
              <a:spcAft>
                <a:spcPts val="0"/>
              </a:spcAft>
              <a:buNone/>
            </a:pPr>
            <a:r>
              <a:rPr lang="zh-CN" altLang="en-US">
                <a:sym typeface="+mn-ea"/>
              </a:rPr>
              <a:t>（</a:t>
            </a:r>
            <a:r>
              <a:rPr lang="en-US" altLang="zh-CN">
                <a:sym typeface="+mn-ea"/>
              </a:rPr>
              <a:t>5</a:t>
            </a:r>
            <a:r>
              <a:rPr lang="zh-CN" altLang="en-US">
                <a:sym typeface="+mn-ea"/>
              </a:rPr>
              <a:t>）</a:t>
            </a:r>
            <a:r>
              <a:rPr lang="en-US" altLang="zh-CN">
                <a:sym typeface="+mn-ea"/>
              </a:rPr>
              <a:t>  </a:t>
            </a:r>
            <a:r>
              <a:rPr lang="zh-CN" altLang="en-US">
                <a:sym typeface="+mn-ea"/>
              </a:rPr>
              <a:t>    =&gt;do </a:t>
            </a:r>
            <a:r>
              <a:rPr lang="zh-CN" altLang="en-US">
                <a:highlight>
                  <a:srgbClr val="00FF00"/>
                </a:highlight>
                <a:sym typeface="+mn-ea"/>
              </a:rPr>
              <a:t>term</a:t>
            </a:r>
            <a:r>
              <a:rPr lang="zh-CN" altLang="en-US">
                <a:sym typeface="+mn-ea"/>
              </a:rPr>
              <a:t> = expr ; while (expr)</a:t>
            </a:r>
            <a:endParaRPr lang="zh-CN" altLang="en-US"/>
          </a:p>
          <a:p>
            <a:pPr marL="0" indent="0">
              <a:lnSpc>
                <a:spcPct val="100000"/>
              </a:lnSpc>
              <a:spcAft>
                <a:spcPts val="0"/>
              </a:spcAft>
              <a:buNone/>
            </a:pPr>
            <a:r>
              <a:rPr lang="zh-CN" altLang="en-US">
                <a:sym typeface="+mn-ea"/>
              </a:rPr>
              <a:t>（</a:t>
            </a:r>
            <a:r>
              <a:rPr lang="en-US" altLang="zh-CN">
                <a:sym typeface="+mn-ea"/>
              </a:rPr>
              <a:t>6</a:t>
            </a:r>
            <a:r>
              <a:rPr lang="zh-CN" altLang="en-US">
                <a:sym typeface="+mn-ea"/>
              </a:rPr>
              <a:t>）</a:t>
            </a:r>
            <a:r>
              <a:rPr lang="en-US" altLang="zh-CN">
                <a:sym typeface="+mn-ea"/>
              </a:rPr>
              <a:t>  </a:t>
            </a:r>
            <a:r>
              <a:rPr lang="zh-CN" altLang="en-US">
                <a:sym typeface="+mn-ea"/>
              </a:rPr>
              <a:t>    =&gt;do </a:t>
            </a:r>
            <a:r>
              <a:rPr lang="zh-CN" altLang="en-US">
                <a:highlight>
                  <a:srgbClr val="00FF00"/>
                </a:highlight>
                <a:sym typeface="+mn-ea"/>
              </a:rPr>
              <a:t>factor</a:t>
            </a:r>
            <a:r>
              <a:rPr lang="zh-CN" altLang="en-US">
                <a:sym typeface="+mn-ea"/>
              </a:rPr>
              <a:t> = expr ; while (expr)</a:t>
            </a:r>
            <a:endParaRPr lang="zh-CN" altLang="en-US"/>
          </a:p>
          <a:p>
            <a:pPr marL="0" indent="0">
              <a:lnSpc>
                <a:spcPct val="100000"/>
              </a:lnSpc>
              <a:spcAft>
                <a:spcPts val="0"/>
              </a:spcAft>
              <a:buNone/>
            </a:pPr>
            <a:r>
              <a:rPr lang="zh-CN" altLang="en-US">
                <a:sym typeface="+mn-ea"/>
              </a:rPr>
              <a:t>（</a:t>
            </a:r>
            <a:r>
              <a:rPr lang="en-US" altLang="zh-CN">
                <a:sym typeface="+mn-ea"/>
              </a:rPr>
              <a:t>7</a:t>
            </a:r>
            <a:r>
              <a:rPr lang="zh-CN" altLang="en-US">
                <a:sym typeface="+mn-ea"/>
              </a:rPr>
              <a:t>）   </a:t>
            </a:r>
            <a:r>
              <a:rPr lang="en-US" altLang="zh-CN">
                <a:sym typeface="+mn-ea"/>
              </a:rPr>
              <a:t>  </a:t>
            </a:r>
            <a:r>
              <a:rPr lang="zh-CN" altLang="en-US">
                <a:sym typeface="+mn-ea"/>
              </a:rPr>
              <a:t> =&gt;do </a:t>
            </a:r>
            <a:r>
              <a:rPr lang="zh-CN" altLang="en-US">
                <a:highlight>
                  <a:srgbClr val="00FF00"/>
                </a:highlight>
                <a:sym typeface="+mn-ea"/>
              </a:rPr>
              <a:t>id&lt;i&gt;</a:t>
            </a:r>
            <a:r>
              <a:rPr lang="zh-CN" altLang="en-US">
                <a:sym typeface="+mn-ea"/>
              </a:rPr>
              <a:t> = </a:t>
            </a:r>
            <a:r>
              <a:rPr lang="zh-CN" altLang="en-US">
                <a:highlight>
                  <a:srgbClr val="00FFFF"/>
                </a:highlight>
                <a:sym typeface="+mn-ea"/>
              </a:rPr>
              <a:t>expr</a:t>
            </a:r>
            <a:r>
              <a:rPr lang="zh-CN" altLang="en-US">
                <a:sym typeface="+mn-ea"/>
              </a:rPr>
              <a:t> ; while (expr)</a:t>
            </a:r>
            <a:endParaRPr lang="zh-CN" altLang="en-US"/>
          </a:p>
          <a:p>
            <a:pPr marL="0" indent="0">
              <a:lnSpc>
                <a:spcPct val="100000"/>
              </a:lnSpc>
              <a:spcAft>
                <a:spcPts val="0"/>
              </a:spcAft>
              <a:buNone/>
            </a:pPr>
            <a:r>
              <a:rPr lang="zh-CN" altLang="en-US">
                <a:sym typeface="+mn-ea"/>
              </a:rPr>
              <a:t>（</a:t>
            </a:r>
            <a:r>
              <a:rPr lang="en-US" altLang="zh-CN">
                <a:sym typeface="+mn-ea"/>
              </a:rPr>
              <a:t>8</a:t>
            </a:r>
            <a:r>
              <a:rPr lang="zh-CN" altLang="en-US">
                <a:sym typeface="+mn-ea"/>
              </a:rPr>
              <a:t>）    </a:t>
            </a:r>
            <a:r>
              <a:rPr lang="en-US" altLang="zh-CN">
                <a:sym typeface="+mn-ea"/>
              </a:rPr>
              <a:t>  </a:t>
            </a:r>
            <a:r>
              <a:rPr lang="zh-CN" altLang="en-US">
                <a:sym typeface="+mn-ea"/>
              </a:rPr>
              <a:t>=&gt;do </a:t>
            </a:r>
            <a:r>
              <a:rPr lang="en-US" altLang="zh-CN">
                <a:sym typeface="+mn-ea"/>
              </a:rPr>
              <a:t>i</a:t>
            </a:r>
            <a:r>
              <a:rPr lang="zh-CN" altLang="en-US">
                <a:sym typeface="+mn-ea"/>
              </a:rPr>
              <a:t> = </a:t>
            </a:r>
            <a:r>
              <a:rPr lang="zh-CN" altLang="en-US">
                <a:highlight>
                  <a:srgbClr val="00FFFF"/>
                </a:highlight>
                <a:sym typeface="+mn-ea"/>
              </a:rPr>
              <a:t>rel</a:t>
            </a:r>
            <a:r>
              <a:rPr lang="zh-CN" altLang="en-US">
                <a:sym typeface="+mn-ea"/>
              </a:rPr>
              <a:t> ; while (expr)</a:t>
            </a:r>
            <a:endParaRPr lang="zh-CN" altLang="en-US"/>
          </a:p>
          <a:p>
            <a:pPr marL="0" indent="0">
              <a:lnSpc>
                <a:spcPct val="100000"/>
              </a:lnSpc>
              <a:spcAft>
                <a:spcPts val="0"/>
              </a:spcAft>
              <a:buNone/>
            </a:pPr>
            <a:r>
              <a:rPr lang="zh-CN" altLang="en-US">
                <a:sym typeface="+mn-ea"/>
              </a:rPr>
              <a:t>（</a:t>
            </a:r>
            <a:r>
              <a:rPr lang="en-US" altLang="zh-CN">
                <a:sym typeface="+mn-ea"/>
              </a:rPr>
              <a:t>9</a:t>
            </a:r>
            <a:r>
              <a:rPr lang="zh-CN" altLang="en-US">
                <a:sym typeface="+mn-ea"/>
              </a:rPr>
              <a:t>）    </a:t>
            </a:r>
            <a:r>
              <a:rPr lang="en-US" altLang="zh-CN">
                <a:sym typeface="+mn-ea"/>
              </a:rPr>
              <a:t>  </a:t>
            </a:r>
            <a:r>
              <a:rPr lang="zh-CN" altLang="en-US">
                <a:sym typeface="+mn-ea"/>
              </a:rPr>
              <a:t>=&gt;do </a:t>
            </a:r>
            <a:r>
              <a:rPr lang="en-US" altLang="zh-CN">
                <a:sym typeface="+mn-ea"/>
              </a:rPr>
              <a:t>i</a:t>
            </a:r>
            <a:r>
              <a:rPr lang="zh-CN" altLang="en-US">
                <a:sym typeface="+mn-ea"/>
              </a:rPr>
              <a:t> = </a:t>
            </a:r>
            <a:r>
              <a:rPr lang="zh-CN" altLang="en-US">
                <a:highlight>
                  <a:srgbClr val="00FFFF"/>
                </a:highlight>
                <a:sym typeface="+mn-ea"/>
              </a:rPr>
              <a:t>add</a:t>
            </a:r>
            <a:r>
              <a:rPr lang="zh-CN" altLang="en-US">
                <a:sym typeface="+mn-ea"/>
              </a:rPr>
              <a:t> ; while (expr)</a:t>
            </a:r>
            <a:endParaRPr lang="zh-CN" altLang="en-US"/>
          </a:p>
          <a:p>
            <a:pPr marL="0" indent="0">
              <a:lnSpc>
                <a:spcPct val="100000"/>
              </a:lnSpc>
              <a:spcAft>
                <a:spcPts val="0"/>
              </a:spcAft>
              <a:buNone/>
            </a:pPr>
            <a:r>
              <a:rPr lang="zh-CN" altLang="en-US">
                <a:sym typeface="+mn-ea"/>
              </a:rPr>
              <a:t>（</a:t>
            </a:r>
            <a:r>
              <a:rPr lang="en-US" altLang="zh-CN">
                <a:sym typeface="+mn-ea"/>
              </a:rPr>
              <a:t>10</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add + term</a:t>
            </a:r>
            <a:r>
              <a:rPr lang="zh-CN" altLang="en-US">
                <a:sym typeface="+mn-ea"/>
              </a:rPr>
              <a:t> ; while (expr)</a:t>
            </a:r>
            <a:endParaRPr lang="zh-CN" altLang="en-US"/>
          </a:p>
          <a:p>
            <a:pPr marL="0" indent="0">
              <a:lnSpc>
                <a:spcPct val="100000"/>
              </a:lnSpc>
              <a:spcAft>
                <a:spcPts val="0"/>
              </a:spcAft>
              <a:buNone/>
            </a:pPr>
            <a:r>
              <a:rPr lang="zh-CN" altLang="en-US">
                <a:sym typeface="+mn-ea"/>
              </a:rPr>
              <a:t>（</a:t>
            </a:r>
            <a:r>
              <a:rPr lang="en-US" altLang="zh-CN">
                <a:sym typeface="+mn-ea"/>
              </a:rPr>
              <a:t>11</a:t>
            </a:r>
            <a:r>
              <a:rPr lang="zh-CN" altLang="en-US">
                <a:sym typeface="+mn-ea"/>
              </a:rPr>
              <a:t>）</a:t>
            </a:r>
            <a:r>
              <a:rPr lang="en-US" altLang="zh-CN">
                <a:sym typeface="+mn-ea"/>
              </a:rPr>
              <a:t>     </a:t>
            </a:r>
            <a:r>
              <a:rPr lang="zh-CN" altLang="en-US">
                <a:sym typeface="+mn-ea"/>
              </a:rPr>
              <a:t>=&gt;do </a:t>
            </a:r>
            <a:r>
              <a:rPr lang="en-US" altLang="zh-CN">
                <a:sym typeface="+mn-ea"/>
              </a:rPr>
              <a:t>i</a:t>
            </a:r>
            <a:r>
              <a:rPr lang="zh-CN" altLang="en-US">
                <a:sym typeface="+mn-ea"/>
              </a:rPr>
              <a:t> = </a:t>
            </a:r>
            <a:r>
              <a:rPr lang="zh-CN" altLang="en-US">
                <a:highlight>
                  <a:srgbClr val="00FFFF"/>
                </a:highlight>
                <a:sym typeface="+mn-ea"/>
              </a:rPr>
              <a:t>term</a:t>
            </a:r>
            <a:r>
              <a:rPr lang="zh-CN" altLang="en-US">
                <a:sym typeface="+mn-ea"/>
              </a:rPr>
              <a:t> + term ; while (expr)</a:t>
            </a:r>
            <a:endParaRPr lang="zh-CN" altLang="en-US">
              <a:sym typeface="+mn-ea"/>
            </a:endParaRPr>
          </a:p>
          <a:p>
            <a:pPr marL="0" indent="0">
              <a:lnSpc>
                <a:spcPct val="100000"/>
              </a:lnSpc>
              <a:spcAft>
                <a:spcPts val="0"/>
              </a:spcAft>
              <a:buNone/>
            </a:pPr>
            <a:r>
              <a:rPr lang="zh-CN" altLang="en-US">
                <a:sym typeface="+mn-ea"/>
              </a:rPr>
              <a:t>（</a:t>
            </a:r>
            <a:r>
              <a:rPr lang="en-US" altLang="zh-CN">
                <a:sym typeface="+mn-ea"/>
              </a:rPr>
              <a:t>12</a:t>
            </a:r>
            <a:r>
              <a:rPr lang="zh-CN" altLang="en-US">
                <a:sym typeface="+mn-ea"/>
              </a:rPr>
              <a:t>）</a:t>
            </a:r>
            <a:r>
              <a:rPr lang="en-US" altLang="zh-CN">
                <a:sym typeface="+mn-ea"/>
              </a:rPr>
              <a:t> </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factor</a:t>
            </a:r>
            <a:r>
              <a:rPr lang="zh-CN" altLang="en-US">
                <a:sym typeface="+mn-ea"/>
              </a:rPr>
              <a:t> + term ; while (expr)</a:t>
            </a:r>
            <a:endParaRPr lang="zh-CN" altLang="en-US"/>
          </a:p>
        </p:txBody>
      </p:sp>
      <p:sp>
        <p:nvSpPr>
          <p:cNvPr id="6" name="圆角矩形 5"/>
          <p:cNvSpPr/>
          <p:nvPr/>
        </p:nvSpPr>
        <p:spPr>
          <a:xfrm>
            <a:off x="8548370" y="2924175"/>
            <a:ext cx="840740" cy="299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stmt</a:t>
            </a:r>
            <a:endParaRPr lang="en-US" altLang="zh-CN"/>
          </a:p>
        </p:txBody>
      </p:sp>
      <p:sp>
        <p:nvSpPr>
          <p:cNvPr id="7" name="圆角矩形 6"/>
          <p:cNvSpPr/>
          <p:nvPr/>
        </p:nvSpPr>
        <p:spPr>
          <a:xfrm>
            <a:off x="6597650" y="374205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do</a:t>
            </a:r>
            <a:endParaRPr lang="en-US" altLang="zh-CN"/>
          </a:p>
        </p:txBody>
      </p:sp>
      <p:sp>
        <p:nvSpPr>
          <p:cNvPr id="8" name="圆角矩形 7"/>
          <p:cNvSpPr/>
          <p:nvPr/>
        </p:nvSpPr>
        <p:spPr>
          <a:xfrm>
            <a:off x="7573010" y="3742055"/>
            <a:ext cx="840740" cy="299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stmt</a:t>
            </a:r>
            <a:endParaRPr lang="en-US" altLang="zh-CN"/>
          </a:p>
        </p:txBody>
      </p:sp>
      <p:sp>
        <p:nvSpPr>
          <p:cNvPr id="9" name="圆角矩形 8"/>
          <p:cNvSpPr/>
          <p:nvPr/>
        </p:nvSpPr>
        <p:spPr>
          <a:xfrm>
            <a:off x="8548370" y="374205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p:sp>
        <p:nvSpPr>
          <p:cNvPr id="10" name="圆角矩形 9"/>
          <p:cNvSpPr/>
          <p:nvPr/>
        </p:nvSpPr>
        <p:spPr>
          <a:xfrm>
            <a:off x="9523730" y="374205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11" name="圆角矩形 10"/>
          <p:cNvSpPr/>
          <p:nvPr/>
        </p:nvSpPr>
        <p:spPr>
          <a:xfrm>
            <a:off x="10031730" y="374205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12" name="圆角矩形 11"/>
          <p:cNvSpPr/>
          <p:nvPr/>
        </p:nvSpPr>
        <p:spPr>
          <a:xfrm>
            <a:off x="11007090" y="374205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3" name="直接连接符 12"/>
          <p:cNvCxnSpPr>
            <a:stCxn id="6" idx="2"/>
            <a:endCxn id="7" idx="0"/>
          </p:cNvCxnSpPr>
          <p:nvPr/>
        </p:nvCxnSpPr>
        <p:spPr>
          <a:xfrm flipH="1">
            <a:off x="7018020" y="3223895"/>
            <a:ext cx="1950720" cy="518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2"/>
            <a:endCxn id="8" idx="0"/>
          </p:cNvCxnSpPr>
          <p:nvPr/>
        </p:nvCxnSpPr>
        <p:spPr>
          <a:xfrm flipH="1">
            <a:off x="7993380" y="3223895"/>
            <a:ext cx="975360" cy="518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2"/>
            <a:endCxn id="9" idx="0"/>
          </p:cNvCxnSpPr>
          <p:nvPr/>
        </p:nvCxnSpPr>
        <p:spPr>
          <a:xfrm>
            <a:off x="8968740" y="3223895"/>
            <a:ext cx="0" cy="518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2"/>
            <a:endCxn id="10" idx="0"/>
          </p:cNvCxnSpPr>
          <p:nvPr/>
        </p:nvCxnSpPr>
        <p:spPr>
          <a:xfrm>
            <a:off x="8968740" y="3223895"/>
            <a:ext cx="741680" cy="518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2"/>
            <a:endCxn id="11" idx="0"/>
          </p:cNvCxnSpPr>
          <p:nvPr/>
        </p:nvCxnSpPr>
        <p:spPr>
          <a:xfrm>
            <a:off x="8968740" y="3223895"/>
            <a:ext cx="1483360" cy="518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2"/>
            <a:endCxn id="12" idx="0"/>
          </p:cNvCxnSpPr>
          <p:nvPr/>
        </p:nvCxnSpPr>
        <p:spPr>
          <a:xfrm>
            <a:off x="8968740" y="3223895"/>
            <a:ext cx="2225040" cy="518160"/>
          </a:xfrm>
          <a:prstGeom prst="line">
            <a:avLst/>
          </a:prstGeom>
        </p:spPr>
        <p:style>
          <a:lnRef idx="1">
            <a:schemeClr val="accent1"/>
          </a:lnRef>
          <a:fillRef idx="0">
            <a:schemeClr val="accent1"/>
          </a:fillRef>
          <a:effectRef idx="0">
            <a:schemeClr val="accent1"/>
          </a:effectRef>
          <a:fontRef idx="minor">
            <a:schemeClr val="tx1"/>
          </a:fontRef>
        </p:style>
      </p:cxnSp>
      <p:sp>
        <p:nvSpPr>
          <p:cNvPr id="104" name="圆角矩形 103"/>
          <p:cNvSpPr/>
          <p:nvPr/>
        </p:nvSpPr>
        <p:spPr>
          <a:xfrm>
            <a:off x="5720715" y="563880"/>
            <a:ext cx="3435985" cy="1990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【R1】 stmt-&gt;do stmt while ( expr ) ;</a:t>
            </a:r>
            <a:endParaRPr lang="zh-CN" altLang="en-US" sz="1400"/>
          </a:p>
          <a:p>
            <a:pPr algn="l"/>
            <a:r>
              <a:rPr lang="zh-CN" altLang="en-US" sz="1400"/>
              <a:t>【R2】 stmt-&gt;expr;</a:t>
            </a:r>
            <a:endParaRPr lang="zh-CN" altLang="en-US" sz="1400"/>
          </a:p>
          <a:p>
            <a:pPr algn="l"/>
            <a:r>
              <a:rPr lang="zh-CN" altLang="en-US" sz="1400"/>
              <a:t>【R3】 expr-&gt;rel = expr</a:t>
            </a:r>
            <a:endParaRPr lang="zh-CN" altLang="en-US" sz="1400"/>
          </a:p>
          <a:p>
            <a:pPr algn="l"/>
            <a:r>
              <a:rPr lang="zh-CN" altLang="en-US" sz="1400"/>
              <a:t>【R4】     </a:t>
            </a:r>
            <a:r>
              <a:rPr lang="en-US" altLang="zh-CN" sz="1400"/>
              <a:t>    </a:t>
            </a:r>
            <a:r>
              <a:rPr lang="zh-CN" altLang="en-US" sz="1400"/>
              <a:t> | rel</a:t>
            </a:r>
            <a:endParaRPr lang="zh-CN" altLang="en-US" sz="1400"/>
          </a:p>
          <a:p>
            <a:pPr algn="l"/>
            <a:r>
              <a:rPr lang="zh-CN" altLang="en-US" sz="1400"/>
              <a:t>【R5】 rel-&gt;rel &lt; add</a:t>
            </a:r>
            <a:endParaRPr lang="zh-CN" altLang="en-US" sz="1400"/>
          </a:p>
          <a:p>
            <a:pPr algn="l"/>
            <a:r>
              <a:rPr lang="zh-CN" altLang="en-US" sz="1400"/>
              <a:t>【R6】  </a:t>
            </a:r>
            <a:r>
              <a:rPr lang="en-US" altLang="zh-CN" sz="1400"/>
              <a:t>     </a:t>
            </a:r>
            <a:r>
              <a:rPr lang="zh-CN" altLang="en-US" sz="1400"/>
              <a:t>   |</a:t>
            </a:r>
            <a:r>
              <a:rPr lang="en-US" altLang="zh-CN" sz="1400"/>
              <a:t> </a:t>
            </a:r>
            <a:r>
              <a:rPr lang="zh-CN" altLang="en-US" sz="1400"/>
              <a:t>rel &lt;= add</a:t>
            </a:r>
            <a:endParaRPr lang="zh-CN" altLang="en-US" sz="1400"/>
          </a:p>
          <a:p>
            <a:pPr algn="l"/>
            <a:r>
              <a:rPr lang="zh-CN" altLang="en-US" sz="1400"/>
              <a:t>【R7】  </a:t>
            </a:r>
            <a:r>
              <a:rPr lang="en-US" altLang="zh-CN" sz="1400"/>
              <a:t>     </a:t>
            </a:r>
            <a:r>
              <a:rPr lang="zh-CN" altLang="en-US" sz="1400"/>
              <a:t>   |</a:t>
            </a:r>
            <a:r>
              <a:rPr lang="en-US" altLang="zh-CN" sz="1400"/>
              <a:t> </a:t>
            </a:r>
            <a:r>
              <a:rPr lang="zh-CN" altLang="en-US" sz="1400"/>
              <a:t>add</a:t>
            </a:r>
            <a:endParaRPr lang="zh-CN" altLang="en-US" sz="1400"/>
          </a:p>
          <a:p>
            <a:pPr algn="l"/>
            <a:endParaRPr lang="zh-CN" altLang="en-US" sz="1400"/>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19" name="圆角矩形 18"/>
          <p:cNvSpPr/>
          <p:nvPr/>
        </p:nvSpPr>
        <p:spPr>
          <a:xfrm>
            <a:off x="9243695" y="563880"/>
            <a:ext cx="2820035" cy="1990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【R8】 add-&gt;add + term</a:t>
            </a:r>
            <a:endParaRPr lang="zh-CN" altLang="en-US" sz="1400"/>
          </a:p>
          <a:p>
            <a:pPr algn="l"/>
            <a:r>
              <a:rPr lang="zh-CN" altLang="en-US" sz="1400"/>
              <a:t>【R9 】  </a:t>
            </a:r>
            <a:r>
              <a:rPr lang="en-US" altLang="zh-CN" sz="1400"/>
              <a:t>     </a:t>
            </a:r>
            <a:r>
              <a:rPr lang="zh-CN" altLang="en-US" sz="1400"/>
              <a:t>  |</a:t>
            </a:r>
            <a:r>
              <a:rPr lang="en-US" altLang="zh-CN" sz="1400"/>
              <a:t> </a:t>
            </a:r>
            <a:r>
              <a:rPr lang="zh-CN" altLang="en-US" sz="1400"/>
              <a:t>term</a:t>
            </a:r>
            <a:endParaRPr lang="zh-CN" altLang="en-US" sz="1400"/>
          </a:p>
          <a:p>
            <a:pPr algn="l"/>
            <a:r>
              <a:rPr lang="zh-CN" altLang="en-US" sz="1400"/>
              <a:t>【R10】term-&gt;term * factor</a:t>
            </a:r>
            <a:endParaRPr lang="zh-CN" altLang="en-US" sz="1400"/>
          </a:p>
          <a:p>
            <a:pPr algn="l"/>
            <a:r>
              <a:rPr lang="zh-CN" altLang="en-US" sz="1400"/>
              <a:t>【R11】  </a:t>
            </a:r>
            <a:r>
              <a:rPr lang="en-US" altLang="zh-CN" sz="1400"/>
              <a:t>    </a:t>
            </a:r>
            <a:r>
              <a:rPr lang="zh-CN" altLang="en-US" sz="1400"/>
              <a:t>  |</a:t>
            </a:r>
            <a:r>
              <a:rPr lang="en-US" altLang="zh-CN" sz="1400"/>
              <a:t> </a:t>
            </a:r>
            <a:r>
              <a:rPr lang="zh-CN" altLang="en-US" sz="1400"/>
              <a:t>factor</a:t>
            </a:r>
            <a:endParaRPr lang="zh-CN" altLang="en-US" sz="1400"/>
          </a:p>
          <a:p>
            <a:pPr algn="l"/>
            <a:r>
              <a:rPr lang="zh-CN" altLang="en-US" sz="1400"/>
              <a:t>【R12】factor-&gt;( expr )</a:t>
            </a:r>
            <a:endParaRPr lang="zh-CN" altLang="en-US" sz="1400"/>
          </a:p>
          <a:p>
            <a:pPr algn="l"/>
            <a:r>
              <a:rPr lang="zh-CN" altLang="en-US" sz="1400"/>
              <a:t>【R13】  </a:t>
            </a:r>
            <a:r>
              <a:rPr lang="en-US" altLang="zh-CN" sz="1400"/>
              <a:t>    </a:t>
            </a:r>
            <a:r>
              <a:rPr lang="zh-CN" altLang="en-US" sz="1400"/>
              <a:t>  | num</a:t>
            </a:r>
            <a:endParaRPr lang="zh-CN" altLang="en-US" sz="1400"/>
          </a:p>
          <a:p>
            <a:pPr algn="l"/>
            <a:r>
              <a:rPr lang="zh-CN" altLang="en-US" sz="1400"/>
              <a:t>【R14】  </a:t>
            </a:r>
            <a:r>
              <a:rPr lang="en-US" altLang="zh-CN" sz="1400"/>
              <a:t>    </a:t>
            </a:r>
            <a:r>
              <a:rPr lang="zh-CN" altLang="en-US" sz="1400"/>
              <a:t>  | id</a:t>
            </a:r>
            <a:endParaRPr lang="zh-CN" altLang="en-US" sz="1400"/>
          </a:p>
          <a:p>
            <a:pPr algn="l"/>
            <a:r>
              <a:rPr lang="zh-CN" altLang="en-US" sz="1400"/>
              <a:t>【R15】 </a:t>
            </a:r>
            <a:r>
              <a:rPr lang="en-US" altLang="zh-CN" sz="1400"/>
              <a:t>    </a:t>
            </a:r>
            <a:r>
              <a:rPr lang="zh-CN" altLang="en-US" sz="1400"/>
              <a:t>   | id [ id ]</a:t>
            </a:r>
            <a:endParaRPr lang="zh-CN" altLang="en-US" sz="1400"/>
          </a:p>
        </p:txBody>
      </p:sp>
      <p:sp>
        <p:nvSpPr>
          <p:cNvPr id="20" name="圆角矩形 19"/>
          <p:cNvSpPr/>
          <p:nvPr/>
        </p:nvSpPr>
        <p:spPr>
          <a:xfrm>
            <a:off x="6776720" y="4264660"/>
            <a:ext cx="840740" cy="2997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a:t>expr</a:t>
            </a:r>
            <a:endParaRPr lang="en-US" altLang="zh-CN"/>
          </a:p>
        </p:txBody>
      </p:sp>
      <p:sp>
        <p:nvSpPr>
          <p:cNvPr id="21" name="圆角矩形 20"/>
          <p:cNvSpPr/>
          <p:nvPr/>
        </p:nvSpPr>
        <p:spPr>
          <a:xfrm>
            <a:off x="7969885" y="4269105"/>
            <a:ext cx="43307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22" name="直接连接符 21"/>
          <p:cNvCxnSpPr>
            <a:stCxn id="8" idx="2"/>
            <a:endCxn id="20" idx="0"/>
          </p:cNvCxnSpPr>
          <p:nvPr/>
        </p:nvCxnSpPr>
        <p:spPr>
          <a:xfrm flipH="1">
            <a:off x="7197090" y="4041775"/>
            <a:ext cx="796290" cy="222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8" idx="2"/>
            <a:endCxn id="21" idx="0"/>
          </p:cNvCxnSpPr>
          <p:nvPr/>
        </p:nvCxnSpPr>
        <p:spPr>
          <a:xfrm>
            <a:off x="7993380" y="4041775"/>
            <a:ext cx="193040" cy="227330"/>
          </a:xfrm>
          <a:prstGeom prst="line">
            <a:avLst/>
          </a:prstGeom>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a:off x="5958205" y="47872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25" name="圆角矩形 24"/>
          <p:cNvSpPr/>
          <p:nvPr/>
        </p:nvSpPr>
        <p:spPr>
          <a:xfrm>
            <a:off x="6994525" y="4787265"/>
            <a:ext cx="41719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26" name="圆角矩形 25"/>
          <p:cNvSpPr/>
          <p:nvPr/>
        </p:nvSpPr>
        <p:spPr>
          <a:xfrm>
            <a:off x="7562215" y="47872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cxnSp>
        <p:nvCxnSpPr>
          <p:cNvPr id="27" name="直接连接符 26"/>
          <p:cNvCxnSpPr>
            <a:stCxn id="20" idx="2"/>
            <a:endCxn id="24" idx="0"/>
          </p:cNvCxnSpPr>
          <p:nvPr/>
        </p:nvCxnSpPr>
        <p:spPr>
          <a:xfrm flipH="1">
            <a:off x="6378575" y="4564380"/>
            <a:ext cx="818515" cy="222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0" idx="2"/>
            <a:endCxn id="25" idx="0"/>
          </p:cNvCxnSpPr>
          <p:nvPr/>
        </p:nvCxnSpPr>
        <p:spPr>
          <a:xfrm>
            <a:off x="7197090" y="4564380"/>
            <a:ext cx="6350" cy="222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a:endCxn id="26" idx="0"/>
          </p:cNvCxnSpPr>
          <p:nvPr/>
        </p:nvCxnSpPr>
        <p:spPr>
          <a:xfrm>
            <a:off x="7242175" y="4570095"/>
            <a:ext cx="740410" cy="217170"/>
          </a:xfrm>
          <a:prstGeom prst="line">
            <a:avLst/>
          </a:prstGeom>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498080" y="2576195"/>
            <a:ext cx="4693920" cy="368300"/>
          </a:xfrm>
          <a:prstGeom prst="rect">
            <a:avLst/>
          </a:prstGeom>
          <a:noFill/>
        </p:spPr>
        <p:txBody>
          <a:bodyPr wrap="square" rtlCol="0" anchor="t">
            <a:spAutoFit/>
          </a:bodyPr>
          <a:p>
            <a:r>
              <a:rPr lang="zh-CN" altLang="en-US">
                <a:sym typeface="+mn-ea"/>
              </a:rPr>
              <a:t>（</a:t>
            </a:r>
            <a:r>
              <a:rPr lang="en-US" altLang="zh-CN">
                <a:sym typeface="+mn-ea"/>
              </a:rPr>
              <a:t>1</a:t>
            </a:r>
            <a:r>
              <a:rPr lang="zh-CN" altLang="en-US">
                <a:sym typeface="+mn-ea"/>
              </a:rPr>
              <a:t>）</a:t>
            </a:r>
            <a:r>
              <a:rPr lang="zh-CN" altLang="en-US">
                <a:sym typeface="+mn-ea"/>
              </a:rPr>
              <a:t>【R1】 stmt-&gt;do stmt while ( expr ) ;</a:t>
            </a:r>
            <a:endParaRPr lang="zh-CN" altLang="en-US"/>
          </a:p>
        </p:txBody>
      </p:sp>
      <p:sp>
        <p:nvSpPr>
          <p:cNvPr id="31" name="文本框 30"/>
          <p:cNvSpPr txBox="1"/>
          <p:nvPr/>
        </p:nvSpPr>
        <p:spPr>
          <a:xfrm>
            <a:off x="8413750" y="4090670"/>
            <a:ext cx="3016250" cy="368300"/>
          </a:xfrm>
          <a:prstGeom prst="rect">
            <a:avLst/>
          </a:prstGeom>
          <a:noFill/>
        </p:spPr>
        <p:txBody>
          <a:bodyPr wrap="square" rtlCol="0" anchor="t">
            <a:spAutoFit/>
          </a:bodyPr>
          <a:p>
            <a:r>
              <a:rPr lang="zh-CN" altLang="en-US">
                <a:sym typeface="+mn-ea"/>
              </a:rPr>
              <a:t>（</a:t>
            </a:r>
            <a:r>
              <a:rPr lang="en-US" altLang="zh-CN">
                <a:sym typeface="+mn-ea"/>
              </a:rPr>
              <a:t>2</a:t>
            </a:r>
            <a:r>
              <a:rPr lang="zh-CN" altLang="en-US">
                <a:sym typeface="+mn-ea"/>
              </a:rPr>
              <a:t>）【</a:t>
            </a:r>
            <a:r>
              <a:rPr lang="en-US" altLang="zh-CN">
                <a:sym typeface="+mn-ea"/>
              </a:rPr>
              <a:t>R2</a:t>
            </a:r>
            <a:r>
              <a:rPr lang="zh-CN" altLang="en-US">
                <a:sym typeface="+mn-ea"/>
              </a:rPr>
              <a:t>】</a:t>
            </a:r>
            <a:r>
              <a:rPr lang="en-US" altLang="zh-CN">
                <a:sym typeface="+mn-ea"/>
              </a:rPr>
              <a:t>stmt-&gt;expr ;</a:t>
            </a:r>
            <a:endParaRPr lang="en-US" altLang="zh-CN">
              <a:sym typeface="+mn-ea"/>
            </a:endParaRPr>
          </a:p>
        </p:txBody>
      </p:sp>
      <p:sp>
        <p:nvSpPr>
          <p:cNvPr id="32" name="文本框 31"/>
          <p:cNvSpPr txBox="1"/>
          <p:nvPr/>
        </p:nvSpPr>
        <p:spPr>
          <a:xfrm>
            <a:off x="8380095" y="4752975"/>
            <a:ext cx="1918335" cy="368300"/>
          </a:xfrm>
          <a:prstGeom prst="rect">
            <a:avLst/>
          </a:prstGeom>
          <a:noFill/>
        </p:spPr>
        <p:txBody>
          <a:bodyPr wrap="square" rtlCol="0" anchor="t">
            <a:spAutoFit/>
          </a:bodyPr>
          <a:p>
            <a:r>
              <a:rPr lang="zh-CN" altLang="en-US">
                <a:sym typeface="+mn-ea"/>
              </a:rPr>
              <a:t>（</a:t>
            </a:r>
            <a:r>
              <a:rPr lang="en-US" altLang="zh-CN">
                <a:sym typeface="+mn-ea"/>
              </a:rPr>
              <a:t>3</a:t>
            </a:r>
            <a:r>
              <a:rPr lang="zh-CN" altLang="en-US">
                <a:sym typeface="+mn-ea"/>
              </a:rPr>
              <a:t>）</a:t>
            </a:r>
            <a:endParaRPr lang="zh-CN" altLang="en-US"/>
          </a:p>
        </p:txBody>
      </p:sp>
      <p:sp>
        <p:nvSpPr>
          <p:cNvPr id="86" name="圆角矩形标注 85"/>
          <p:cNvSpPr/>
          <p:nvPr/>
        </p:nvSpPr>
        <p:spPr>
          <a:xfrm>
            <a:off x="217170" y="5361940"/>
            <a:ext cx="11886565" cy="1390650"/>
          </a:xfrm>
          <a:prstGeom prst="wedgeRoundRectCallout">
            <a:avLst>
              <a:gd name="adj1" fmla="val 28054"/>
              <a:gd name="adj2" fmla="val -64018"/>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style>
          <a:lnRef idx="2">
            <a:schemeClr val="accent4">
              <a:shade val="50000"/>
            </a:schemeClr>
          </a:lnRef>
          <a:fillRef idx="1">
            <a:schemeClr val="accent4"/>
          </a:fillRef>
          <a:effectRef idx="0">
            <a:schemeClr val="accent4"/>
          </a:effectRef>
          <a:fontRef idx="minor">
            <a:schemeClr val="lt1"/>
          </a:fontRef>
        </p:style>
        <p:txBody>
          <a:bodyPr rtlCol="0" anchor="ctr"/>
          <a:p>
            <a:pPr algn="l"/>
            <a:r>
              <a:rPr lang="zh-CN" altLang="en-US" sz="1600">
                <a:solidFill>
                  <a:schemeClr val="tx1"/>
                </a:solidFill>
              </a:rPr>
              <a:t>（</a:t>
            </a:r>
            <a:r>
              <a:rPr lang="en-US" altLang="zh-CN" sz="1600">
                <a:solidFill>
                  <a:schemeClr val="tx1"/>
                </a:solidFill>
              </a:rPr>
              <a:t>1</a:t>
            </a:r>
            <a:r>
              <a:rPr lang="zh-CN" altLang="en-US" sz="1600">
                <a:solidFill>
                  <a:schemeClr val="tx1"/>
                </a:solidFill>
              </a:rPr>
              <a:t>）</a:t>
            </a:r>
            <a:r>
              <a:rPr lang="en-US" sz="1600">
                <a:solidFill>
                  <a:schemeClr val="tx1"/>
                </a:solidFill>
              </a:rPr>
              <a:t>Parsing Tree / </a:t>
            </a:r>
            <a:r>
              <a:rPr lang="zh-CN" altLang="en-US" sz="1600">
                <a:solidFill>
                  <a:schemeClr val="tx1"/>
                </a:solidFill>
              </a:rPr>
              <a:t>分析树，又称作</a:t>
            </a:r>
            <a:r>
              <a:rPr lang="en-US" altLang="zh-CN" sz="1600">
                <a:solidFill>
                  <a:schemeClr val="tx1"/>
                </a:solidFill>
              </a:rPr>
              <a:t>Concrete Syntax Tree / </a:t>
            </a:r>
            <a:r>
              <a:rPr lang="zh-CN" altLang="en-US" sz="1600">
                <a:solidFill>
                  <a:schemeClr val="tx1"/>
                </a:solidFill>
              </a:rPr>
              <a:t>具体语法树。</a:t>
            </a:r>
            <a:endParaRPr lang="zh-CN" altLang="en-US" sz="1600">
              <a:solidFill>
                <a:schemeClr val="tx1"/>
              </a:solidFill>
            </a:endParaRPr>
          </a:p>
          <a:p>
            <a:pPr algn="l"/>
            <a:r>
              <a:rPr lang="zh-CN" altLang="en-US" sz="1600">
                <a:solidFill>
                  <a:schemeClr val="tx1"/>
                </a:solidFill>
              </a:rPr>
              <a:t>（</a:t>
            </a:r>
            <a:r>
              <a:rPr lang="en-US" altLang="zh-CN" sz="1600">
                <a:solidFill>
                  <a:schemeClr val="tx1"/>
                </a:solidFill>
              </a:rPr>
              <a:t>2</a:t>
            </a:r>
            <a:r>
              <a:rPr lang="zh-CN" altLang="en-US" sz="1600">
                <a:solidFill>
                  <a:schemeClr val="tx1"/>
                </a:solidFill>
              </a:rPr>
              <a:t>）分析树包含很多语法定义中的具体符号，如</a:t>
            </a:r>
            <a:r>
              <a:rPr lang="en-US" altLang="zh-CN" sz="1600">
                <a:solidFill>
                  <a:schemeClr val="tx1"/>
                </a:solidFill>
              </a:rPr>
              <a:t>stmt</a:t>
            </a:r>
            <a:r>
              <a:rPr lang="zh-CN" altLang="en-US" sz="1600">
                <a:solidFill>
                  <a:schemeClr val="tx1"/>
                </a:solidFill>
              </a:rPr>
              <a:t>、</a:t>
            </a:r>
            <a:r>
              <a:rPr lang="en-US" altLang="zh-CN" sz="1600">
                <a:solidFill>
                  <a:schemeClr val="tx1"/>
                </a:solidFill>
              </a:rPr>
              <a:t>expr</a:t>
            </a:r>
            <a:r>
              <a:rPr lang="zh-CN" altLang="en-US" sz="1600">
                <a:solidFill>
                  <a:schemeClr val="tx1"/>
                </a:solidFill>
              </a:rPr>
              <a:t>等在源程序中不会出现的非终结符。因为这些符号与具体的语法定义有关，所以也叫具体</a:t>
            </a:r>
            <a:r>
              <a:rPr lang="zh-CN" altLang="en-US" sz="1600">
                <a:solidFill>
                  <a:schemeClr val="tx1"/>
                </a:solidFill>
              </a:rPr>
              <a:t>语法树。</a:t>
            </a:r>
            <a:endParaRPr lang="zh-CN" altLang="en-US" sz="1600">
              <a:solidFill>
                <a:schemeClr val="tx1"/>
              </a:solidFill>
            </a:endParaRPr>
          </a:p>
          <a:p>
            <a:pPr algn="l"/>
            <a:r>
              <a:rPr lang="en-US" altLang="zh-CN" sz="1600">
                <a:solidFill>
                  <a:schemeClr val="tx1"/>
                </a:solidFill>
              </a:rPr>
              <a:t>    Parsing tree contains many abstract symbols defined in concrete grammar description, such as stmt, expr, which don’t existed in program source code. Since these symbols are related to concrete grammar design, it’s also name as concrete syntax tree.</a:t>
            </a:r>
            <a:endParaRPr lang="en-US" altLang="zh-CN" sz="1600">
              <a:solidFill>
                <a:schemeClr val="tx1"/>
              </a:solidFill>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6145" y="-40570"/>
            <a:ext cx="10969200" cy="705600"/>
          </a:xfrm>
        </p:spPr>
        <p:txBody>
          <a:bodyPr/>
          <a:p>
            <a:r>
              <a:rPr lang="en-US" altLang="zh-CN"/>
              <a:t>Parsing Tree/</a:t>
            </a:r>
            <a:r>
              <a:rPr lang="zh-CN" altLang="en-US"/>
              <a:t>分析树（具体</a:t>
            </a:r>
            <a:r>
              <a:rPr lang="zh-CN" altLang="en-US"/>
              <a:t>语法树）</a:t>
            </a:r>
            <a:endParaRPr lang="zh-CN" altLang="en-US"/>
          </a:p>
        </p:txBody>
      </p:sp>
      <p:sp>
        <p:nvSpPr>
          <p:cNvPr id="3" name="内容占位符 2"/>
          <p:cNvSpPr>
            <a:spLocks noGrp="1"/>
          </p:cNvSpPr>
          <p:nvPr>
            <p:ph idx="1"/>
          </p:nvPr>
        </p:nvSpPr>
        <p:spPr>
          <a:xfrm>
            <a:off x="190500" y="721995"/>
            <a:ext cx="6995160" cy="5514340"/>
          </a:xfrm>
        </p:spPr>
        <p:txBody>
          <a:bodyPr>
            <a:noAutofit/>
          </a:bodyPr>
          <a:p>
            <a:pPr marL="0">
              <a:lnSpc>
                <a:spcPct val="100000"/>
              </a:lnSpc>
              <a:spcAft>
                <a:spcPts val="0"/>
              </a:spcAft>
            </a:pPr>
            <a:r>
              <a:rPr lang="zh-CN" altLang="en-US" sz="1400"/>
              <a:t>stmt=&gt;do stmt while (expr)</a:t>
            </a:r>
            <a:endParaRPr lang="zh-CN" altLang="en-US" sz="1400"/>
          </a:p>
          <a:p>
            <a:pPr marL="0">
              <a:lnSpc>
                <a:spcPct val="100000"/>
              </a:lnSpc>
              <a:spcAft>
                <a:spcPts val="0"/>
              </a:spcAft>
            </a:pPr>
            <a:r>
              <a:rPr lang="zh-CN" altLang="en-US" sz="1400"/>
              <a:t>    =&gt;do expr; while (expr)</a:t>
            </a:r>
            <a:endParaRPr lang="zh-CN" altLang="en-US" sz="1400"/>
          </a:p>
          <a:p>
            <a:pPr marL="0">
              <a:lnSpc>
                <a:spcPct val="100000"/>
              </a:lnSpc>
              <a:spcAft>
                <a:spcPts val="0"/>
              </a:spcAft>
            </a:pPr>
            <a:r>
              <a:rPr lang="zh-CN" altLang="en-US" sz="1400"/>
              <a:t>    =&gt;do rel = expr ; while (expr)</a:t>
            </a:r>
            <a:endParaRPr lang="zh-CN" altLang="en-US" sz="1400"/>
          </a:p>
          <a:p>
            <a:pPr marL="0">
              <a:lnSpc>
                <a:spcPct val="100000"/>
              </a:lnSpc>
              <a:spcAft>
                <a:spcPts val="0"/>
              </a:spcAft>
            </a:pPr>
            <a:r>
              <a:rPr lang="zh-CN" altLang="en-US" sz="1400"/>
              <a:t>    =&gt;do add = expr ; while (expr)</a:t>
            </a:r>
            <a:endParaRPr lang="zh-CN" altLang="en-US" sz="1400"/>
          </a:p>
          <a:p>
            <a:pPr marL="0">
              <a:lnSpc>
                <a:spcPct val="100000"/>
              </a:lnSpc>
              <a:spcAft>
                <a:spcPts val="0"/>
              </a:spcAft>
            </a:pPr>
            <a:r>
              <a:rPr lang="zh-CN" altLang="en-US" sz="1400"/>
              <a:t>    =&gt;do term = expr ; while (expr)</a:t>
            </a:r>
            <a:endParaRPr lang="zh-CN" altLang="en-US" sz="1400"/>
          </a:p>
          <a:p>
            <a:pPr marL="0">
              <a:lnSpc>
                <a:spcPct val="100000"/>
              </a:lnSpc>
              <a:spcAft>
                <a:spcPts val="0"/>
              </a:spcAft>
            </a:pPr>
            <a:r>
              <a:rPr lang="zh-CN" altLang="en-US" sz="1400"/>
              <a:t>    =&gt;do factor = expr ; while (expr)</a:t>
            </a:r>
            <a:endParaRPr lang="zh-CN" altLang="en-US" sz="1400"/>
          </a:p>
          <a:p>
            <a:pPr marL="0">
              <a:lnSpc>
                <a:spcPct val="100000"/>
              </a:lnSpc>
              <a:spcAft>
                <a:spcPts val="0"/>
              </a:spcAft>
            </a:pPr>
            <a:r>
              <a:rPr lang="zh-CN" altLang="en-US" sz="1400"/>
              <a:t>    =&gt;do id&lt;i&gt; = expr ; while (expr)</a:t>
            </a:r>
            <a:endParaRPr lang="zh-CN" altLang="en-US" sz="1400"/>
          </a:p>
          <a:p>
            <a:pPr marL="0">
              <a:lnSpc>
                <a:spcPct val="100000"/>
              </a:lnSpc>
              <a:spcAft>
                <a:spcPts val="0"/>
              </a:spcAft>
            </a:pPr>
            <a:r>
              <a:rPr lang="zh-CN" altLang="en-US" sz="1400"/>
              <a:t>    =&gt;do </a:t>
            </a:r>
            <a:r>
              <a:rPr lang="en-US" altLang="zh-CN" sz="1400"/>
              <a:t>i</a:t>
            </a:r>
            <a:r>
              <a:rPr lang="zh-CN" altLang="en-US" sz="1400"/>
              <a:t> = rel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term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factor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id&lt;i&gt; + term ; while (expr)</a:t>
            </a:r>
            <a:endParaRPr lang="zh-CN" altLang="en-US" sz="1400"/>
          </a:p>
          <a:p>
            <a:pPr marL="0">
              <a:lnSpc>
                <a:spcPct val="100000"/>
              </a:lnSpc>
              <a:spcAft>
                <a:spcPts val="0"/>
              </a:spcAft>
            </a:pPr>
            <a:r>
              <a:rPr lang="zh-CN" altLang="en-US" sz="1400"/>
              <a:t>    =&gt;do i = </a:t>
            </a:r>
            <a:r>
              <a:rPr lang="en-US" altLang="zh-CN" sz="1400"/>
              <a:t>i</a:t>
            </a:r>
            <a:r>
              <a:rPr lang="zh-CN" altLang="en-US" sz="1400"/>
              <a:t> + factor ; while (expr)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num&lt;1&gt; ; while (expr)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(rel)</a:t>
            </a:r>
            <a:endParaRPr lang="zh-CN" altLang="en-US" sz="1400"/>
          </a:p>
          <a:p>
            <a:pPr marL="0">
              <a:lnSpc>
                <a:spcPct val="100000"/>
              </a:lnSpc>
              <a:spcAft>
                <a:spcPts val="0"/>
              </a:spcAft>
            </a:pPr>
            <a:r>
              <a:rPr lang="zh-CN" altLang="en-US" sz="1400"/>
              <a:t>    =&gt;do </a:t>
            </a:r>
            <a:r>
              <a:rPr lang="en-US" altLang="zh-CN" sz="1400"/>
              <a:t>i</a:t>
            </a:r>
            <a:r>
              <a:rPr lang="zh-CN" altLang="en-US" sz="1400"/>
              <a:t> =</a:t>
            </a:r>
            <a:r>
              <a:rPr lang="en-US" altLang="zh-CN" sz="1400"/>
              <a:t> i</a:t>
            </a:r>
            <a:r>
              <a:rPr lang="zh-CN" altLang="en-US" sz="1400"/>
              <a:t> + </a:t>
            </a:r>
            <a:r>
              <a:rPr lang="en-US" altLang="zh-CN" sz="1400"/>
              <a:t>1</a:t>
            </a:r>
            <a:r>
              <a:rPr lang="zh-CN" altLang="en-US" sz="1400"/>
              <a:t> ; while (rel &lt; add )</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(add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(term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(factor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(id&lt;a&gt;[id&lt;i&gt;]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t>a</a:t>
            </a:r>
            <a:r>
              <a:rPr lang="zh-CN" altLang="en-US" sz="1400"/>
              <a:t>[</a:t>
            </a:r>
            <a:r>
              <a:rPr lang="en-US" altLang="zh-CN" sz="1400"/>
              <a:t>i</a:t>
            </a:r>
            <a:r>
              <a:rPr lang="zh-CN" altLang="en-US" sz="1400"/>
              <a:t>] &lt; term)</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t> &lt; factor)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t>] &lt; id&lt;v&gt;)</a:t>
            </a:r>
            <a:endParaRPr lang="zh-CN" altLang="en-US" sz="1400"/>
          </a:p>
          <a:p>
            <a:pPr marL="0">
              <a:lnSpc>
                <a:spcPct val="100000"/>
              </a:lnSpc>
              <a:spcAft>
                <a:spcPts val="0"/>
              </a:spcAft>
            </a:pPr>
            <a:r>
              <a:rPr lang="zh-CN" altLang="en-US" sz="1400">
                <a:sym typeface="+mn-ea"/>
              </a:rPr>
              <a:t>    =&gt;do </a:t>
            </a:r>
            <a:r>
              <a:rPr lang="en-US" altLang="zh-CN" sz="1400">
                <a:sym typeface="+mn-ea"/>
              </a:rPr>
              <a:t>i</a:t>
            </a:r>
            <a:r>
              <a:rPr lang="zh-CN" altLang="en-US" sz="1400">
                <a:sym typeface="+mn-ea"/>
              </a:rPr>
              <a:t> = </a:t>
            </a:r>
            <a:r>
              <a:rPr lang="en-US" altLang="zh-CN" sz="1400">
                <a:sym typeface="+mn-ea"/>
              </a:rPr>
              <a:t>i</a:t>
            </a:r>
            <a:r>
              <a:rPr lang="zh-CN" altLang="en-US" sz="1400">
                <a:sym typeface="+mn-ea"/>
              </a:rPr>
              <a:t> + </a:t>
            </a:r>
            <a:r>
              <a:rPr lang="en-US" altLang="zh-CN" sz="1400">
                <a:sym typeface="+mn-ea"/>
              </a:rPr>
              <a:t>1</a:t>
            </a:r>
            <a:r>
              <a:rPr lang="zh-CN" altLang="en-US" sz="1400">
                <a:sym typeface="+mn-ea"/>
              </a:rPr>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sym typeface="+mn-ea"/>
              </a:rPr>
              <a:t>] &lt; </a:t>
            </a:r>
            <a:r>
              <a:rPr lang="en-US" altLang="zh-CN" sz="1400">
                <a:sym typeface="+mn-ea"/>
              </a:rPr>
              <a:t>v</a:t>
            </a:r>
            <a:r>
              <a:rPr lang="zh-CN" altLang="en-US" sz="1400">
                <a:sym typeface="+mn-ea"/>
              </a:rPr>
              <a:t>)</a:t>
            </a:r>
            <a:endParaRPr lang="zh-CN" altLang="en-US" sz="1400"/>
          </a:p>
        </p:txBody>
      </p:sp>
      <p:sp>
        <p:nvSpPr>
          <p:cNvPr id="6" name="圆角矩形 5"/>
          <p:cNvSpPr/>
          <p:nvPr/>
        </p:nvSpPr>
        <p:spPr>
          <a:xfrm>
            <a:off x="8474710" y="7054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7" name="圆角矩形 6"/>
          <p:cNvSpPr/>
          <p:nvPr/>
        </p:nvSpPr>
        <p:spPr>
          <a:xfrm>
            <a:off x="649414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do</a:t>
            </a:r>
            <a:endParaRPr lang="en-US" altLang="zh-CN"/>
          </a:p>
        </p:txBody>
      </p:sp>
      <p:sp>
        <p:nvSpPr>
          <p:cNvPr id="8" name="圆角矩形 7"/>
          <p:cNvSpPr/>
          <p:nvPr/>
        </p:nvSpPr>
        <p:spPr>
          <a:xfrm>
            <a:off x="746950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9" name="圆角矩形 8"/>
          <p:cNvSpPr/>
          <p:nvPr/>
        </p:nvSpPr>
        <p:spPr>
          <a:xfrm>
            <a:off x="8455660"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p:sp>
        <p:nvSpPr>
          <p:cNvPr id="10" name="圆角矩形 9"/>
          <p:cNvSpPr/>
          <p:nvPr/>
        </p:nvSpPr>
        <p:spPr>
          <a:xfrm>
            <a:off x="9404985" y="123761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11" name="圆角矩形 10"/>
          <p:cNvSpPr/>
          <p:nvPr/>
        </p:nvSpPr>
        <p:spPr>
          <a:xfrm>
            <a:off x="995870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12" name="圆角矩形 11"/>
          <p:cNvSpPr/>
          <p:nvPr/>
        </p:nvSpPr>
        <p:spPr>
          <a:xfrm>
            <a:off x="11315065" y="123761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3" name="直接连接符 12"/>
          <p:cNvCxnSpPr>
            <a:stCxn id="6" idx="2"/>
            <a:endCxn id="7" idx="0"/>
          </p:cNvCxnSpPr>
          <p:nvPr/>
        </p:nvCxnSpPr>
        <p:spPr>
          <a:xfrm flipH="1">
            <a:off x="6914515" y="1005205"/>
            <a:ext cx="198056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2"/>
            <a:endCxn id="8" idx="0"/>
          </p:cNvCxnSpPr>
          <p:nvPr/>
        </p:nvCxnSpPr>
        <p:spPr>
          <a:xfrm flipH="1">
            <a:off x="7889875" y="1005205"/>
            <a:ext cx="100520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2"/>
            <a:endCxn id="9" idx="0"/>
          </p:cNvCxnSpPr>
          <p:nvPr/>
        </p:nvCxnSpPr>
        <p:spPr>
          <a:xfrm flipH="1">
            <a:off x="8876030" y="1005205"/>
            <a:ext cx="19050"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2"/>
            <a:endCxn id="10" idx="0"/>
          </p:cNvCxnSpPr>
          <p:nvPr/>
        </p:nvCxnSpPr>
        <p:spPr>
          <a:xfrm>
            <a:off x="8895080" y="1005205"/>
            <a:ext cx="6965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2"/>
            <a:endCxn id="11" idx="0"/>
          </p:cNvCxnSpPr>
          <p:nvPr/>
        </p:nvCxnSpPr>
        <p:spPr>
          <a:xfrm>
            <a:off x="8895080" y="1005205"/>
            <a:ext cx="14839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2"/>
            <a:endCxn id="12" idx="0"/>
          </p:cNvCxnSpPr>
          <p:nvPr/>
        </p:nvCxnSpPr>
        <p:spPr>
          <a:xfrm>
            <a:off x="8895080" y="1005205"/>
            <a:ext cx="2606675" cy="232410"/>
          </a:xfrm>
          <a:prstGeom prst="line">
            <a:avLst/>
          </a:prstGeom>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6613525" y="17284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5" name="圆角矩形 4"/>
          <p:cNvSpPr/>
          <p:nvPr/>
        </p:nvSpPr>
        <p:spPr>
          <a:xfrm>
            <a:off x="7806690" y="1732915"/>
            <a:ext cx="43307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9" name="直接连接符 18"/>
          <p:cNvCxnSpPr>
            <a:stCxn id="8" idx="2"/>
            <a:endCxn id="4" idx="0"/>
          </p:cNvCxnSpPr>
          <p:nvPr/>
        </p:nvCxnSpPr>
        <p:spPr>
          <a:xfrm flipH="1">
            <a:off x="7033895" y="1537335"/>
            <a:ext cx="855980" cy="191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8" idx="2"/>
            <a:endCxn id="5" idx="0"/>
          </p:cNvCxnSpPr>
          <p:nvPr/>
        </p:nvCxnSpPr>
        <p:spPr>
          <a:xfrm>
            <a:off x="7889875" y="1537335"/>
            <a:ext cx="133350" cy="1955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5795645" y="223393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22" name="圆角矩形 21"/>
          <p:cNvSpPr/>
          <p:nvPr/>
        </p:nvSpPr>
        <p:spPr>
          <a:xfrm>
            <a:off x="6831965" y="2233930"/>
            <a:ext cx="41719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23" name="圆角矩形 22"/>
          <p:cNvSpPr/>
          <p:nvPr/>
        </p:nvSpPr>
        <p:spPr>
          <a:xfrm>
            <a:off x="7399655" y="223393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cxnSp>
        <p:nvCxnSpPr>
          <p:cNvPr id="24" name="直接连接符 23"/>
          <p:cNvCxnSpPr>
            <a:stCxn id="4" idx="2"/>
            <a:endCxn id="21" idx="0"/>
          </p:cNvCxnSpPr>
          <p:nvPr/>
        </p:nvCxnSpPr>
        <p:spPr>
          <a:xfrm flipH="1">
            <a:off x="6216015" y="2028190"/>
            <a:ext cx="81788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 idx="2"/>
            <a:endCxn id="22" idx="0"/>
          </p:cNvCxnSpPr>
          <p:nvPr/>
        </p:nvCxnSpPr>
        <p:spPr>
          <a:xfrm>
            <a:off x="7033895" y="2028190"/>
            <a:ext cx="6985"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 idx="2"/>
            <a:endCxn id="23" idx="0"/>
          </p:cNvCxnSpPr>
          <p:nvPr/>
        </p:nvCxnSpPr>
        <p:spPr>
          <a:xfrm>
            <a:off x="7033895" y="2028190"/>
            <a:ext cx="786130" cy="205740"/>
          </a:xfrm>
          <a:prstGeom prst="line">
            <a:avLst/>
          </a:prstGeom>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5800725" y="272859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28" name="直接连接符 27"/>
          <p:cNvCxnSpPr>
            <a:stCxn id="21" idx="2"/>
            <a:endCxn id="27" idx="0"/>
          </p:cNvCxnSpPr>
          <p:nvPr/>
        </p:nvCxnSpPr>
        <p:spPr>
          <a:xfrm>
            <a:off x="6216015" y="2533650"/>
            <a:ext cx="5080" cy="194945"/>
          </a:xfrm>
          <a:prstGeom prst="line">
            <a:avLst/>
          </a:prstGeom>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5800725" y="321754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30" name="直接连接符 29"/>
          <p:cNvCxnSpPr>
            <a:stCxn id="27" idx="2"/>
            <a:endCxn id="29" idx="0"/>
          </p:cNvCxnSpPr>
          <p:nvPr/>
        </p:nvCxnSpPr>
        <p:spPr>
          <a:xfrm>
            <a:off x="6221095" y="3028315"/>
            <a:ext cx="0" cy="1892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5804535" y="37661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32" name="直接连接符 31"/>
          <p:cNvCxnSpPr>
            <a:stCxn id="29" idx="2"/>
            <a:endCxn id="31" idx="0"/>
          </p:cNvCxnSpPr>
          <p:nvPr/>
        </p:nvCxnSpPr>
        <p:spPr>
          <a:xfrm>
            <a:off x="6221095" y="3517265"/>
            <a:ext cx="3810" cy="248920"/>
          </a:xfrm>
          <a:prstGeom prst="line">
            <a:avLst/>
          </a:prstGeom>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5815965" y="42475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34" name="直接连接符 33"/>
          <p:cNvCxnSpPr>
            <a:stCxn id="31" idx="2"/>
            <a:endCxn id="33" idx="0"/>
          </p:cNvCxnSpPr>
          <p:nvPr/>
        </p:nvCxnSpPr>
        <p:spPr>
          <a:xfrm>
            <a:off x="6224905" y="4065905"/>
            <a:ext cx="11430" cy="181610"/>
          </a:xfrm>
          <a:prstGeom prst="line">
            <a:avLst/>
          </a:prstGeom>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823585" y="470408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36" name="直接连接符 35"/>
          <p:cNvCxnSpPr>
            <a:stCxn id="33" idx="2"/>
            <a:endCxn id="35" idx="0"/>
          </p:cNvCxnSpPr>
          <p:nvPr/>
        </p:nvCxnSpPr>
        <p:spPr>
          <a:xfrm>
            <a:off x="6236335" y="4547235"/>
            <a:ext cx="7620" cy="156845"/>
          </a:xfrm>
          <a:prstGeom prst="line">
            <a:avLst/>
          </a:prstGeom>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7404735" y="27343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38" name="圆角矩形 37"/>
          <p:cNvSpPr/>
          <p:nvPr/>
        </p:nvSpPr>
        <p:spPr>
          <a:xfrm>
            <a:off x="7409815" y="32327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39" name="直接连接符 38"/>
          <p:cNvCxnSpPr>
            <a:stCxn id="37" idx="2"/>
            <a:endCxn id="38" idx="0"/>
          </p:cNvCxnSpPr>
          <p:nvPr/>
        </p:nvCxnSpPr>
        <p:spPr>
          <a:xfrm>
            <a:off x="7825105" y="3034030"/>
            <a:ext cx="5080" cy="198755"/>
          </a:xfrm>
          <a:prstGeom prst="line">
            <a:avLst/>
          </a:prstGeom>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7646035" y="376745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41" name="直接连接符 40"/>
          <p:cNvCxnSpPr>
            <a:stCxn id="38" idx="2"/>
            <a:endCxn id="40" idx="0"/>
          </p:cNvCxnSpPr>
          <p:nvPr/>
        </p:nvCxnSpPr>
        <p:spPr>
          <a:xfrm>
            <a:off x="7830185" y="3532505"/>
            <a:ext cx="6350" cy="234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23" idx="2"/>
            <a:endCxn id="37" idx="0"/>
          </p:cNvCxnSpPr>
          <p:nvPr/>
        </p:nvCxnSpPr>
        <p:spPr>
          <a:xfrm>
            <a:off x="7820025" y="2533650"/>
            <a:ext cx="5080" cy="200660"/>
          </a:xfrm>
          <a:prstGeom prst="line">
            <a:avLst/>
          </a:prstGeom>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6784340" y="377444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44" name="直接连接符 43"/>
          <p:cNvCxnSpPr>
            <a:stCxn id="38" idx="2"/>
            <a:endCxn id="43" idx="0"/>
          </p:cNvCxnSpPr>
          <p:nvPr/>
        </p:nvCxnSpPr>
        <p:spPr>
          <a:xfrm flipH="1">
            <a:off x="7185660" y="3532505"/>
            <a:ext cx="644525" cy="241935"/>
          </a:xfrm>
          <a:prstGeom prst="line">
            <a:avLst/>
          </a:prstGeom>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8090535" y="3759835"/>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46" name="直接连接符 45"/>
          <p:cNvCxnSpPr>
            <a:stCxn id="38" idx="2"/>
            <a:endCxn id="45" idx="0"/>
          </p:cNvCxnSpPr>
          <p:nvPr/>
        </p:nvCxnSpPr>
        <p:spPr>
          <a:xfrm>
            <a:off x="7830185" y="3532505"/>
            <a:ext cx="669925" cy="227330"/>
          </a:xfrm>
          <a:prstGeom prst="line">
            <a:avLst/>
          </a:prstGeom>
        </p:spPr>
        <p:style>
          <a:lnRef idx="1">
            <a:schemeClr val="accent1"/>
          </a:lnRef>
          <a:fillRef idx="0">
            <a:schemeClr val="accent1"/>
          </a:fillRef>
          <a:effectRef idx="0">
            <a:schemeClr val="accent1"/>
          </a:effectRef>
          <a:fontRef idx="minor">
            <a:schemeClr val="tx1"/>
          </a:fontRef>
        </p:style>
      </p:cxnSp>
      <p:sp>
        <p:nvSpPr>
          <p:cNvPr id="55" name="圆角矩形 54"/>
          <p:cNvSpPr/>
          <p:nvPr/>
        </p:nvSpPr>
        <p:spPr>
          <a:xfrm>
            <a:off x="6784340" y="424053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56" name="直接连接符 55"/>
          <p:cNvCxnSpPr>
            <a:stCxn id="43" idx="2"/>
            <a:endCxn id="55" idx="0"/>
          </p:cNvCxnSpPr>
          <p:nvPr/>
        </p:nvCxnSpPr>
        <p:spPr>
          <a:xfrm>
            <a:off x="7185660" y="4074795"/>
            <a:ext cx="0" cy="165735"/>
          </a:xfrm>
          <a:prstGeom prst="line">
            <a:avLst/>
          </a:prstGeom>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6788150" y="464439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58" name="直接连接符 57"/>
          <p:cNvCxnSpPr>
            <a:stCxn id="55" idx="2"/>
            <a:endCxn id="57" idx="0"/>
          </p:cNvCxnSpPr>
          <p:nvPr/>
        </p:nvCxnSpPr>
        <p:spPr>
          <a:xfrm>
            <a:off x="7185660" y="4540885"/>
            <a:ext cx="3810" cy="103505"/>
          </a:xfrm>
          <a:prstGeom prst="line">
            <a:avLst/>
          </a:prstGeom>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6799580" y="508381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60" name="直接连接符 59"/>
          <p:cNvCxnSpPr>
            <a:stCxn id="57" idx="2"/>
            <a:endCxn id="59" idx="0"/>
          </p:cNvCxnSpPr>
          <p:nvPr/>
        </p:nvCxnSpPr>
        <p:spPr>
          <a:xfrm>
            <a:off x="7189470" y="4944745"/>
            <a:ext cx="11430" cy="139065"/>
          </a:xfrm>
          <a:prstGeom prst="line">
            <a:avLst/>
          </a:prstGeom>
        </p:spPr>
        <p:style>
          <a:lnRef idx="1">
            <a:schemeClr val="accent1"/>
          </a:lnRef>
          <a:fillRef idx="0">
            <a:schemeClr val="accent1"/>
          </a:fillRef>
          <a:effectRef idx="0">
            <a:schemeClr val="accent1"/>
          </a:effectRef>
          <a:fontRef idx="minor">
            <a:schemeClr val="tx1"/>
          </a:fontRef>
        </p:style>
      </p:cxnSp>
      <p:sp>
        <p:nvSpPr>
          <p:cNvPr id="61" name="圆角矩形 60"/>
          <p:cNvSpPr/>
          <p:nvPr/>
        </p:nvSpPr>
        <p:spPr>
          <a:xfrm>
            <a:off x="6799580" y="5509895"/>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62" name="直接连接符 61"/>
          <p:cNvCxnSpPr>
            <a:stCxn id="59" idx="2"/>
            <a:endCxn id="61" idx="0"/>
          </p:cNvCxnSpPr>
          <p:nvPr/>
        </p:nvCxnSpPr>
        <p:spPr>
          <a:xfrm>
            <a:off x="7200900" y="5384165"/>
            <a:ext cx="0" cy="125730"/>
          </a:xfrm>
          <a:prstGeom prst="line">
            <a:avLst/>
          </a:prstGeom>
        </p:spPr>
        <p:style>
          <a:lnRef idx="1">
            <a:schemeClr val="accent1"/>
          </a:lnRef>
          <a:fillRef idx="0">
            <a:schemeClr val="accent1"/>
          </a:fillRef>
          <a:effectRef idx="0">
            <a:schemeClr val="accent1"/>
          </a:effectRef>
          <a:fontRef idx="minor">
            <a:schemeClr val="tx1"/>
          </a:fontRef>
        </p:style>
      </p:cxnSp>
      <p:sp>
        <p:nvSpPr>
          <p:cNvPr id="63" name="圆角矩形 62"/>
          <p:cNvSpPr/>
          <p:nvPr/>
        </p:nvSpPr>
        <p:spPr>
          <a:xfrm>
            <a:off x="8090535" y="4191000"/>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64" name="直接连接符 63"/>
          <p:cNvCxnSpPr>
            <a:stCxn id="45" idx="2"/>
            <a:endCxn id="63" idx="0"/>
          </p:cNvCxnSpPr>
          <p:nvPr/>
        </p:nvCxnSpPr>
        <p:spPr>
          <a:xfrm>
            <a:off x="8500110" y="4059555"/>
            <a:ext cx="0" cy="131445"/>
          </a:xfrm>
          <a:prstGeom prst="line">
            <a:avLst/>
          </a:prstGeom>
        </p:spPr>
        <p:style>
          <a:lnRef idx="1">
            <a:schemeClr val="accent1"/>
          </a:lnRef>
          <a:fillRef idx="0">
            <a:schemeClr val="accent1"/>
          </a:fillRef>
          <a:effectRef idx="0">
            <a:schemeClr val="accent1"/>
          </a:effectRef>
          <a:fontRef idx="minor">
            <a:schemeClr val="tx1"/>
          </a:fontRef>
        </p:style>
      </p:cxnSp>
      <p:sp>
        <p:nvSpPr>
          <p:cNvPr id="65" name="圆角矩形 64"/>
          <p:cNvSpPr/>
          <p:nvPr/>
        </p:nvSpPr>
        <p:spPr>
          <a:xfrm>
            <a:off x="8101965" y="4653280"/>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num</a:t>
            </a:r>
            <a:endParaRPr lang="en-US" altLang="zh-CN"/>
          </a:p>
        </p:txBody>
      </p:sp>
      <p:cxnSp>
        <p:nvCxnSpPr>
          <p:cNvPr id="66" name="直接连接符 65"/>
          <p:cNvCxnSpPr>
            <a:stCxn id="63" idx="2"/>
            <a:endCxn id="65" idx="0"/>
          </p:cNvCxnSpPr>
          <p:nvPr/>
        </p:nvCxnSpPr>
        <p:spPr>
          <a:xfrm>
            <a:off x="8500110" y="4490720"/>
            <a:ext cx="11430"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8101965" y="5128895"/>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1</a:t>
            </a:r>
            <a:endParaRPr lang="en-US" altLang="zh-CN"/>
          </a:p>
        </p:txBody>
      </p:sp>
      <p:cxnSp>
        <p:nvCxnSpPr>
          <p:cNvPr id="68" name="直接连接符 67"/>
          <p:cNvCxnSpPr>
            <a:stCxn id="65" idx="2"/>
            <a:endCxn id="67" idx="0"/>
          </p:cNvCxnSpPr>
          <p:nvPr/>
        </p:nvCxnSpPr>
        <p:spPr>
          <a:xfrm>
            <a:off x="8511540" y="4953000"/>
            <a:ext cx="0" cy="175895"/>
          </a:xfrm>
          <a:prstGeom prst="line">
            <a:avLst/>
          </a:prstGeom>
        </p:spPr>
        <p:style>
          <a:lnRef idx="1">
            <a:schemeClr val="accent1"/>
          </a:lnRef>
          <a:fillRef idx="0">
            <a:schemeClr val="accent1"/>
          </a:fillRef>
          <a:effectRef idx="0">
            <a:schemeClr val="accent1"/>
          </a:effectRef>
          <a:fontRef idx="minor">
            <a:schemeClr val="tx1"/>
          </a:fontRef>
        </p:style>
      </p:cxnSp>
      <p:sp>
        <p:nvSpPr>
          <p:cNvPr id="69" name="圆角矩形 68"/>
          <p:cNvSpPr/>
          <p:nvPr/>
        </p:nvSpPr>
        <p:spPr>
          <a:xfrm>
            <a:off x="9954260" y="167957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cxnSp>
        <p:nvCxnSpPr>
          <p:cNvPr id="70" name="直接连接符 69"/>
          <p:cNvCxnSpPr>
            <a:stCxn id="11" idx="2"/>
            <a:endCxn id="69" idx="0"/>
          </p:cNvCxnSpPr>
          <p:nvPr/>
        </p:nvCxnSpPr>
        <p:spPr>
          <a:xfrm flipH="1">
            <a:off x="10374630" y="1537335"/>
            <a:ext cx="4445" cy="142240"/>
          </a:xfrm>
          <a:prstGeom prst="line">
            <a:avLst/>
          </a:prstGeom>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10583545" y="214185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&lt;</a:t>
            </a:r>
            <a:endParaRPr lang="en-US" altLang="zh-CN"/>
          </a:p>
        </p:txBody>
      </p:sp>
      <p:cxnSp>
        <p:nvCxnSpPr>
          <p:cNvPr id="72" name="直接连接符 71"/>
          <p:cNvCxnSpPr>
            <a:stCxn id="69" idx="2"/>
            <a:endCxn id="71" idx="0"/>
          </p:cNvCxnSpPr>
          <p:nvPr/>
        </p:nvCxnSpPr>
        <p:spPr>
          <a:xfrm>
            <a:off x="10374630" y="1979295"/>
            <a:ext cx="399415"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9520555" y="213042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cxnSp>
        <p:nvCxnSpPr>
          <p:cNvPr id="74" name="直接连接符 73"/>
          <p:cNvCxnSpPr>
            <a:stCxn id="69" idx="2"/>
            <a:endCxn id="73" idx="0"/>
          </p:cNvCxnSpPr>
          <p:nvPr/>
        </p:nvCxnSpPr>
        <p:spPr>
          <a:xfrm flipH="1">
            <a:off x="9940925" y="1979295"/>
            <a:ext cx="433705" cy="151130"/>
          </a:xfrm>
          <a:prstGeom prst="line">
            <a:avLst/>
          </a:prstGeom>
        </p:spPr>
        <p:style>
          <a:lnRef idx="1">
            <a:schemeClr val="accent1"/>
          </a:lnRef>
          <a:fillRef idx="0">
            <a:schemeClr val="accent1"/>
          </a:fillRef>
          <a:effectRef idx="0">
            <a:schemeClr val="accent1"/>
          </a:effectRef>
          <a:fontRef idx="minor">
            <a:schemeClr val="tx1"/>
          </a:fontRef>
        </p:style>
      </p:cxnSp>
      <p:sp>
        <p:nvSpPr>
          <p:cNvPr id="75" name="圆角矩形 74"/>
          <p:cNvSpPr/>
          <p:nvPr/>
        </p:nvSpPr>
        <p:spPr>
          <a:xfrm>
            <a:off x="11067415" y="214185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76" name="直接连接符 75"/>
          <p:cNvCxnSpPr>
            <a:stCxn id="69" idx="2"/>
            <a:endCxn id="75" idx="0"/>
          </p:cNvCxnSpPr>
          <p:nvPr/>
        </p:nvCxnSpPr>
        <p:spPr>
          <a:xfrm>
            <a:off x="10374630" y="1979295"/>
            <a:ext cx="1113155"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77" name="圆角矩形 76"/>
          <p:cNvSpPr/>
          <p:nvPr/>
        </p:nvSpPr>
        <p:spPr>
          <a:xfrm>
            <a:off x="9529445" y="27343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sp>
        <p:nvSpPr>
          <p:cNvPr id="78" name="圆角矩形 77"/>
          <p:cNvSpPr/>
          <p:nvPr/>
        </p:nvSpPr>
        <p:spPr>
          <a:xfrm>
            <a:off x="9535795" y="32651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sp>
        <p:nvSpPr>
          <p:cNvPr id="79" name="圆角矩形 78"/>
          <p:cNvSpPr/>
          <p:nvPr/>
        </p:nvSpPr>
        <p:spPr>
          <a:xfrm>
            <a:off x="9540875" y="374840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80" name="直接连接符 79"/>
          <p:cNvCxnSpPr>
            <a:stCxn id="78" idx="2"/>
            <a:endCxn id="79" idx="0"/>
          </p:cNvCxnSpPr>
          <p:nvPr/>
        </p:nvCxnSpPr>
        <p:spPr>
          <a:xfrm>
            <a:off x="9956165" y="3564890"/>
            <a:ext cx="5080" cy="183515"/>
          </a:xfrm>
          <a:prstGeom prst="line">
            <a:avLst/>
          </a:prstGeom>
        </p:spPr>
        <p:style>
          <a:lnRef idx="1">
            <a:schemeClr val="accent1"/>
          </a:lnRef>
          <a:fillRef idx="0">
            <a:schemeClr val="accent1"/>
          </a:fillRef>
          <a:effectRef idx="0">
            <a:schemeClr val="accent1"/>
          </a:effectRef>
          <a:fontRef idx="minor">
            <a:schemeClr val="tx1"/>
          </a:fontRef>
        </p:style>
      </p:cxnSp>
      <p:sp>
        <p:nvSpPr>
          <p:cNvPr id="81" name="圆角矩形 80"/>
          <p:cNvSpPr/>
          <p:nvPr/>
        </p:nvSpPr>
        <p:spPr>
          <a:xfrm>
            <a:off x="9625965" y="422592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82" name="直接连接符 81"/>
          <p:cNvCxnSpPr>
            <a:stCxn id="79" idx="2"/>
            <a:endCxn id="81" idx="0"/>
          </p:cNvCxnSpPr>
          <p:nvPr/>
        </p:nvCxnSpPr>
        <p:spPr>
          <a:xfrm flipH="1">
            <a:off x="9816465" y="4048125"/>
            <a:ext cx="144780" cy="177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77" idx="2"/>
            <a:endCxn id="78" idx="0"/>
          </p:cNvCxnSpPr>
          <p:nvPr/>
        </p:nvCxnSpPr>
        <p:spPr>
          <a:xfrm>
            <a:off x="9949815" y="3034030"/>
            <a:ext cx="6350" cy="231140"/>
          </a:xfrm>
          <a:prstGeom prst="line">
            <a:avLst/>
          </a:prstGeom>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9081770" y="4214495"/>
            <a:ext cx="49403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85" name="直接连接符 84"/>
          <p:cNvCxnSpPr>
            <a:stCxn id="79" idx="2"/>
            <a:endCxn id="84" idx="0"/>
          </p:cNvCxnSpPr>
          <p:nvPr/>
        </p:nvCxnSpPr>
        <p:spPr>
          <a:xfrm flipH="1">
            <a:off x="9328785" y="4048125"/>
            <a:ext cx="632460" cy="166370"/>
          </a:xfrm>
          <a:prstGeom prst="line">
            <a:avLst/>
          </a:prstGeom>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10074910" y="4225925"/>
            <a:ext cx="41973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87" name="直接连接符 86"/>
          <p:cNvCxnSpPr>
            <a:stCxn id="79" idx="2"/>
            <a:endCxn id="86" idx="0"/>
          </p:cNvCxnSpPr>
          <p:nvPr/>
        </p:nvCxnSpPr>
        <p:spPr>
          <a:xfrm>
            <a:off x="9961245" y="4048125"/>
            <a:ext cx="323850" cy="177800"/>
          </a:xfrm>
          <a:prstGeom prst="line">
            <a:avLst/>
          </a:prstGeom>
        </p:spPr>
        <p:style>
          <a:lnRef idx="1">
            <a:schemeClr val="accent1"/>
          </a:lnRef>
          <a:fillRef idx="0">
            <a:schemeClr val="accent1"/>
          </a:fillRef>
          <a:effectRef idx="0">
            <a:schemeClr val="accent1"/>
          </a:effectRef>
          <a:fontRef idx="minor">
            <a:schemeClr val="tx1"/>
          </a:fontRef>
        </p:style>
      </p:cxnSp>
      <p:sp>
        <p:nvSpPr>
          <p:cNvPr id="88" name="圆角矩形 87"/>
          <p:cNvSpPr/>
          <p:nvPr/>
        </p:nvSpPr>
        <p:spPr>
          <a:xfrm>
            <a:off x="9106535" y="4703445"/>
            <a:ext cx="45148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a:t>
            </a:r>
            <a:endParaRPr lang="en-US" altLang="zh-CN"/>
          </a:p>
        </p:txBody>
      </p:sp>
      <p:cxnSp>
        <p:nvCxnSpPr>
          <p:cNvPr id="89" name="直接连接符 88"/>
          <p:cNvCxnSpPr/>
          <p:nvPr/>
        </p:nvCxnSpPr>
        <p:spPr>
          <a:xfrm>
            <a:off x="9328785" y="4525645"/>
            <a:ext cx="3810" cy="189230"/>
          </a:xfrm>
          <a:prstGeom prst="line">
            <a:avLst/>
          </a:prstGeom>
        </p:spPr>
        <p:style>
          <a:lnRef idx="1">
            <a:schemeClr val="accent1"/>
          </a:lnRef>
          <a:fillRef idx="0">
            <a:schemeClr val="accent1"/>
          </a:fillRef>
          <a:effectRef idx="0">
            <a:schemeClr val="accent1"/>
          </a:effectRef>
          <a:fontRef idx="minor">
            <a:schemeClr val="tx1"/>
          </a:fontRef>
        </p:style>
      </p:cxnSp>
      <p:sp>
        <p:nvSpPr>
          <p:cNvPr id="90" name="圆角矩形 89"/>
          <p:cNvSpPr/>
          <p:nvPr/>
        </p:nvSpPr>
        <p:spPr>
          <a:xfrm>
            <a:off x="10070465" y="4683760"/>
            <a:ext cx="44767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91" name="直接连接符 90"/>
          <p:cNvCxnSpPr>
            <a:stCxn id="86" idx="2"/>
            <a:endCxn id="90" idx="0"/>
          </p:cNvCxnSpPr>
          <p:nvPr/>
        </p:nvCxnSpPr>
        <p:spPr>
          <a:xfrm>
            <a:off x="10285095" y="4525645"/>
            <a:ext cx="9525" cy="158115"/>
          </a:xfrm>
          <a:prstGeom prst="line">
            <a:avLst/>
          </a:prstGeom>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10560050" y="421830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93" name="直接连接符 92"/>
          <p:cNvCxnSpPr>
            <a:stCxn id="79" idx="2"/>
            <a:endCxn id="92" idx="0"/>
          </p:cNvCxnSpPr>
          <p:nvPr/>
        </p:nvCxnSpPr>
        <p:spPr>
          <a:xfrm>
            <a:off x="9961245" y="4048125"/>
            <a:ext cx="789305" cy="170180"/>
          </a:xfrm>
          <a:prstGeom prst="line">
            <a:avLst/>
          </a:prstGeom>
        </p:spPr>
        <p:style>
          <a:lnRef idx="1">
            <a:schemeClr val="accent1"/>
          </a:lnRef>
          <a:fillRef idx="0">
            <a:schemeClr val="accent1"/>
          </a:fillRef>
          <a:effectRef idx="0">
            <a:schemeClr val="accent1"/>
          </a:effectRef>
          <a:fontRef idx="minor">
            <a:schemeClr val="tx1"/>
          </a:fontRef>
        </p:style>
      </p:cxnSp>
      <p:sp>
        <p:nvSpPr>
          <p:cNvPr id="94" name="圆角矩形 93"/>
          <p:cNvSpPr/>
          <p:nvPr/>
        </p:nvSpPr>
        <p:spPr>
          <a:xfrm>
            <a:off x="11066145" y="26047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95" name="直接连接符 94"/>
          <p:cNvCxnSpPr>
            <a:stCxn id="75" idx="2"/>
            <a:endCxn id="94" idx="0"/>
          </p:cNvCxnSpPr>
          <p:nvPr/>
        </p:nvCxnSpPr>
        <p:spPr>
          <a:xfrm flipH="1">
            <a:off x="11486515" y="2441575"/>
            <a:ext cx="1270" cy="163195"/>
          </a:xfrm>
          <a:prstGeom prst="line">
            <a:avLst/>
          </a:prstGeom>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11069955" y="307340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97" name="直接连接符 96"/>
          <p:cNvCxnSpPr>
            <a:stCxn id="94" idx="2"/>
            <a:endCxn id="96" idx="0"/>
          </p:cNvCxnSpPr>
          <p:nvPr/>
        </p:nvCxnSpPr>
        <p:spPr>
          <a:xfrm>
            <a:off x="11486515" y="2904490"/>
            <a:ext cx="3810" cy="168910"/>
          </a:xfrm>
          <a:prstGeom prst="line">
            <a:avLst/>
          </a:prstGeom>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1081385" y="35852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99" name="直接连接符 98"/>
          <p:cNvCxnSpPr>
            <a:stCxn id="96" idx="2"/>
            <a:endCxn id="98" idx="0"/>
          </p:cNvCxnSpPr>
          <p:nvPr/>
        </p:nvCxnSpPr>
        <p:spPr>
          <a:xfrm>
            <a:off x="11490325" y="3373120"/>
            <a:ext cx="11430" cy="212090"/>
          </a:xfrm>
          <a:prstGeom prst="line">
            <a:avLst/>
          </a:prstGeom>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11089005" y="39998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v</a:t>
            </a:r>
            <a:endParaRPr lang="en-US" altLang="zh-CN"/>
          </a:p>
        </p:txBody>
      </p:sp>
      <p:cxnSp>
        <p:nvCxnSpPr>
          <p:cNvPr id="101" name="直接连接符 100"/>
          <p:cNvCxnSpPr>
            <a:stCxn id="98" idx="2"/>
            <a:endCxn id="100" idx="0"/>
          </p:cNvCxnSpPr>
          <p:nvPr/>
        </p:nvCxnSpPr>
        <p:spPr>
          <a:xfrm>
            <a:off x="11501755" y="3884930"/>
            <a:ext cx="7620" cy="114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73" idx="2"/>
            <a:endCxn id="77" idx="0"/>
          </p:cNvCxnSpPr>
          <p:nvPr/>
        </p:nvCxnSpPr>
        <p:spPr>
          <a:xfrm>
            <a:off x="9940925" y="2430145"/>
            <a:ext cx="8890" cy="304165"/>
          </a:xfrm>
          <a:prstGeom prst="line">
            <a:avLst/>
          </a:prstGeom>
        </p:spPr>
        <p:style>
          <a:lnRef idx="1">
            <a:schemeClr val="accent1"/>
          </a:lnRef>
          <a:fillRef idx="0">
            <a:schemeClr val="accent1"/>
          </a:fillRef>
          <a:effectRef idx="0">
            <a:schemeClr val="accent1"/>
          </a:effectRef>
          <a:fontRef idx="minor">
            <a:schemeClr val="tx1"/>
          </a:fontRef>
        </p:style>
      </p:cxnSp>
      <p:sp>
        <p:nvSpPr>
          <p:cNvPr id="105" name="灯片编号占位符 10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timing>
    <p:tnLst>
      <p:par>
        <p:cTn id="1" dur="indefinite" restart="never" nodeType="tmRoot"/>
      </p:par>
    </p:tnLst>
    <p:bldLst>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 name="圆角矩形 210"/>
          <p:cNvSpPr/>
          <p:nvPr/>
        </p:nvSpPr>
        <p:spPr>
          <a:xfrm>
            <a:off x="659130" y="951230"/>
            <a:ext cx="2501900" cy="317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346145" y="-40570"/>
            <a:ext cx="10969200" cy="705600"/>
          </a:xfrm>
        </p:spPr>
        <p:txBody>
          <a:bodyPr>
            <a:normAutofit/>
          </a:bodyPr>
          <a:p>
            <a:r>
              <a:rPr lang="en-US" altLang="zh-CN"/>
              <a:t>Parsing Tree/</a:t>
            </a:r>
            <a:r>
              <a:rPr lang="zh-CN" altLang="en-US"/>
              <a:t>分析树（具体语法树）</a:t>
            </a:r>
            <a:r>
              <a:rPr lang="en-US" altLang="zh-CN"/>
              <a:t>/</a:t>
            </a:r>
            <a:r>
              <a:rPr lang="zh-CN" altLang="en-US"/>
              <a:t>动画</a:t>
            </a:r>
            <a:r>
              <a:rPr lang="zh-CN" altLang="en-US"/>
              <a:t>演示</a:t>
            </a:r>
            <a:endParaRPr lang="zh-CN" altLang="en-US"/>
          </a:p>
        </p:txBody>
      </p:sp>
      <p:sp>
        <p:nvSpPr>
          <p:cNvPr id="3" name="内容占位符 2"/>
          <p:cNvSpPr>
            <a:spLocks noGrp="1"/>
          </p:cNvSpPr>
          <p:nvPr>
            <p:ph idx="1"/>
          </p:nvPr>
        </p:nvSpPr>
        <p:spPr>
          <a:xfrm>
            <a:off x="190500" y="721995"/>
            <a:ext cx="6995160" cy="5514340"/>
          </a:xfrm>
        </p:spPr>
        <p:txBody>
          <a:bodyPr>
            <a:noAutofit/>
          </a:bodyPr>
          <a:p>
            <a:pPr marL="0">
              <a:lnSpc>
                <a:spcPct val="100000"/>
              </a:lnSpc>
              <a:spcAft>
                <a:spcPts val="0"/>
              </a:spcAft>
            </a:pPr>
            <a:r>
              <a:rPr lang="zh-CN" altLang="en-US" sz="1400"/>
              <a:t>stmt=&gt;do stmt while (expr)</a:t>
            </a:r>
            <a:endParaRPr lang="zh-CN" altLang="en-US" sz="1400"/>
          </a:p>
          <a:p>
            <a:pPr marL="0">
              <a:lnSpc>
                <a:spcPct val="100000"/>
              </a:lnSpc>
              <a:spcAft>
                <a:spcPts val="0"/>
              </a:spcAft>
            </a:pPr>
            <a:r>
              <a:rPr lang="zh-CN" altLang="en-US" sz="1400"/>
              <a:t>    =&gt;do expr; while (expr)</a:t>
            </a:r>
            <a:endParaRPr lang="zh-CN" altLang="en-US" sz="1400"/>
          </a:p>
        </p:txBody>
      </p:sp>
      <p:sp>
        <p:nvSpPr>
          <p:cNvPr id="6" name="圆角矩形 5"/>
          <p:cNvSpPr/>
          <p:nvPr/>
        </p:nvSpPr>
        <p:spPr>
          <a:xfrm>
            <a:off x="8430895" y="141033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7" name="圆角矩形 6"/>
          <p:cNvSpPr/>
          <p:nvPr/>
        </p:nvSpPr>
        <p:spPr>
          <a:xfrm>
            <a:off x="6450330" y="19424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do</a:t>
            </a:r>
            <a:endParaRPr lang="en-US" altLang="zh-CN"/>
          </a:p>
        </p:txBody>
      </p:sp>
      <p:sp>
        <p:nvSpPr>
          <p:cNvPr id="8" name="圆角矩形 7"/>
          <p:cNvSpPr/>
          <p:nvPr/>
        </p:nvSpPr>
        <p:spPr>
          <a:xfrm>
            <a:off x="7425690" y="19424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9" name="圆角矩形 8"/>
          <p:cNvSpPr/>
          <p:nvPr/>
        </p:nvSpPr>
        <p:spPr>
          <a:xfrm>
            <a:off x="8411845" y="19424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p:sp>
        <p:nvSpPr>
          <p:cNvPr id="10" name="圆角矩形 9"/>
          <p:cNvSpPr/>
          <p:nvPr/>
        </p:nvSpPr>
        <p:spPr>
          <a:xfrm>
            <a:off x="9361170" y="194246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11" name="圆角矩形 10"/>
          <p:cNvSpPr/>
          <p:nvPr/>
        </p:nvSpPr>
        <p:spPr>
          <a:xfrm>
            <a:off x="9914890" y="19424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12" name="圆角矩形 11"/>
          <p:cNvSpPr/>
          <p:nvPr/>
        </p:nvSpPr>
        <p:spPr>
          <a:xfrm>
            <a:off x="11271250" y="194246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3" name="直接连接符 12"/>
          <p:cNvCxnSpPr>
            <a:stCxn id="6" idx="2"/>
            <a:endCxn id="7" idx="0"/>
          </p:cNvCxnSpPr>
          <p:nvPr/>
        </p:nvCxnSpPr>
        <p:spPr>
          <a:xfrm flipH="1">
            <a:off x="6870700" y="1710055"/>
            <a:ext cx="198056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2"/>
            <a:endCxn id="8" idx="0"/>
          </p:cNvCxnSpPr>
          <p:nvPr/>
        </p:nvCxnSpPr>
        <p:spPr>
          <a:xfrm flipH="1">
            <a:off x="7846060" y="1710055"/>
            <a:ext cx="100520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2"/>
            <a:endCxn id="9" idx="0"/>
          </p:cNvCxnSpPr>
          <p:nvPr/>
        </p:nvCxnSpPr>
        <p:spPr>
          <a:xfrm flipH="1">
            <a:off x="8832215" y="1710055"/>
            <a:ext cx="19050"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2"/>
            <a:endCxn id="10" idx="0"/>
          </p:cNvCxnSpPr>
          <p:nvPr/>
        </p:nvCxnSpPr>
        <p:spPr>
          <a:xfrm>
            <a:off x="8851265" y="1710055"/>
            <a:ext cx="6965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2"/>
            <a:endCxn id="11" idx="0"/>
          </p:cNvCxnSpPr>
          <p:nvPr/>
        </p:nvCxnSpPr>
        <p:spPr>
          <a:xfrm>
            <a:off x="8851265" y="1710055"/>
            <a:ext cx="14839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2"/>
            <a:endCxn id="12" idx="0"/>
          </p:cNvCxnSpPr>
          <p:nvPr/>
        </p:nvCxnSpPr>
        <p:spPr>
          <a:xfrm>
            <a:off x="8851265" y="1710055"/>
            <a:ext cx="2606675" cy="232410"/>
          </a:xfrm>
          <a:prstGeom prst="line">
            <a:avLst/>
          </a:prstGeom>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6569710" y="243332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5" name="圆角矩形 4"/>
          <p:cNvSpPr/>
          <p:nvPr/>
        </p:nvSpPr>
        <p:spPr>
          <a:xfrm>
            <a:off x="7762875" y="2437765"/>
            <a:ext cx="43307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9" name="直接连接符 18"/>
          <p:cNvCxnSpPr>
            <a:stCxn id="8" idx="2"/>
            <a:endCxn id="4" idx="0"/>
          </p:cNvCxnSpPr>
          <p:nvPr/>
        </p:nvCxnSpPr>
        <p:spPr>
          <a:xfrm flipH="1">
            <a:off x="6990080" y="2242185"/>
            <a:ext cx="855980" cy="191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8" idx="2"/>
            <a:endCxn id="5" idx="0"/>
          </p:cNvCxnSpPr>
          <p:nvPr/>
        </p:nvCxnSpPr>
        <p:spPr>
          <a:xfrm>
            <a:off x="7846060" y="2242185"/>
            <a:ext cx="133350" cy="1955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5751830" y="293878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rel</a:t>
            </a:r>
            <a:endParaRPr lang="en-US" altLang="zh-CN">
              <a:solidFill>
                <a:schemeClr val="bg2">
                  <a:lumMod val="85000"/>
                </a:schemeClr>
              </a:solidFill>
            </a:endParaRPr>
          </a:p>
        </p:txBody>
      </p:sp>
      <p:sp>
        <p:nvSpPr>
          <p:cNvPr id="22" name="圆角矩形 21"/>
          <p:cNvSpPr/>
          <p:nvPr/>
        </p:nvSpPr>
        <p:spPr>
          <a:xfrm>
            <a:off x="6788150" y="2938780"/>
            <a:ext cx="417195"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t>
            </a:r>
            <a:endParaRPr lang="en-US" altLang="zh-CN">
              <a:solidFill>
                <a:schemeClr val="bg2">
                  <a:lumMod val="85000"/>
                </a:schemeClr>
              </a:solidFill>
            </a:endParaRPr>
          </a:p>
        </p:txBody>
      </p:sp>
      <p:sp>
        <p:nvSpPr>
          <p:cNvPr id="23" name="圆角矩形 22"/>
          <p:cNvSpPr/>
          <p:nvPr/>
        </p:nvSpPr>
        <p:spPr>
          <a:xfrm>
            <a:off x="7355840" y="293878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expr</a:t>
            </a:r>
            <a:endParaRPr lang="en-US" altLang="zh-CN">
              <a:solidFill>
                <a:schemeClr val="bg2">
                  <a:lumMod val="85000"/>
                </a:schemeClr>
              </a:solidFill>
            </a:endParaRPr>
          </a:p>
        </p:txBody>
      </p:sp>
      <p:cxnSp>
        <p:nvCxnSpPr>
          <p:cNvPr id="24" name="直接连接符 23"/>
          <p:cNvCxnSpPr>
            <a:stCxn id="4" idx="2"/>
            <a:endCxn id="21" idx="0"/>
          </p:cNvCxnSpPr>
          <p:nvPr/>
        </p:nvCxnSpPr>
        <p:spPr>
          <a:xfrm flipH="1">
            <a:off x="6172200" y="2733040"/>
            <a:ext cx="817880" cy="20574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 idx="2"/>
            <a:endCxn id="22" idx="0"/>
          </p:cNvCxnSpPr>
          <p:nvPr/>
        </p:nvCxnSpPr>
        <p:spPr>
          <a:xfrm>
            <a:off x="6990080" y="2733040"/>
            <a:ext cx="6985" cy="20574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 idx="2"/>
            <a:endCxn id="23" idx="0"/>
          </p:cNvCxnSpPr>
          <p:nvPr/>
        </p:nvCxnSpPr>
        <p:spPr>
          <a:xfrm>
            <a:off x="6990080" y="2733040"/>
            <a:ext cx="786130" cy="20574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5756910" y="343344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add</a:t>
            </a:r>
            <a:endParaRPr lang="en-US" altLang="zh-CN">
              <a:solidFill>
                <a:schemeClr val="bg2">
                  <a:lumMod val="85000"/>
                </a:schemeClr>
              </a:solidFill>
            </a:endParaRPr>
          </a:p>
        </p:txBody>
      </p:sp>
      <p:cxnSp>
        <p:nvCxnSpPr>
          <p:cNvPr id="28" name="直接连接符 27"/>
          <p:cNvCxnSpPr>
            <a:stCxn id="21" idx="2"/>
            <a:endCxn id="27" idx="0"/>
          </p:cNvCxnSpPr>
          <p:nvPr/>
        </p:nvCxnSpPr>
        <p:spPr>
          <a:xfrm>
            <a:off x="6172200" y="3238500"/>
            <a:ext cx="5080" cy="19494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5756910" y="392239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cxnSp>
        <p:nvCxnSpPr>
          <p:cNvPr id="30" name="直接连接符 29"/>
          <p:cNvCxnSpPr>
            <a:stCxn id="27" idx="2"/>
            <a:endCxn id="29" idx="0"/>
          </p:cNvCxnSpPr>
          <p:nvPr/>
        </p:nvCxnSpPr>
        <p:spPr>
          <a:xfrm>
            <a:off x="6177280" y="3733165"/>
            <a:ext cx="0" cy="18923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5760720" y="447103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32" name="直接连接符 31"/>
          <p:cNvCxnSpPr>
            <a:stCxn id="29" idx="2"/>
            <a:endCxn id="31" idx="0"/>
          </p:cNvCxnSpPr>
          <p:nvPr/>
        </p:nvCxnSpPr>
        <p:spPr>
          <a:xfrm>
            <a:off x="6177280" y="4222115"/>
            <a:ext cx="3810" cy="24892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5772150" y="495236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34" name="直接连接符 33"/>
          <p:cNvCxnSpPr>
            <a:stCxn id="31" idx="2"/>
            <a:endCxn id="33" idx="0"/>
          </p:cNvCxnSpPr>
          <p:nvPr/>
        </p:nvCxnSpPr>
        <p:spPr>
          <a:xfrm>
            <a:off x="6181090" y="4770755"/>
            <a:ext cx="11430" cy="18161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779770" y="540893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a:t>
            </a:r>
            <a:endParaRPr lang="en-US" altLang="zh-CN">
              <a:solidFill>
                <a:schemeClr val="bg2">
                  <a:lumMod val="85000"/>
                </a:schemeClr>
              </a:solidFill>
            </a:endParaRPr>
          </a:p>
        </p:txBody>
      </p:sp>
      <p:cxnSp>
        <p:nvCxnSpPr>
          <p:cNvPr id="36" name="直接连接符 35"/>
          <p:cNvCxnSpPr>
            <a:stCxn id="33" idx="2"/>
            <a:endCxn id="35" idx="0"/>
          </p:cNvCxnSpPr>
          <p:nvPr/>
        </p:nvCxnSpPr>
        <p:spPr>
          <a:xfrm>
            <a:off x="6192520" y="5252085"/>
            <a:ext cx="7620" cy="15684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7360920" y="343916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rel</a:t>
            </a:r>
            <a:endParaRPr lang="en-US" altLang="zh-CN">
              <a:solidFill>
                <a:schemeClr val="bg2">
                  <a:lumMod val="85000"/>
                </a:schemeClr>
              </a:solidFill>
            </a:endParaRPr>
          </a:p>
        </p:txBody>
      </p:sp>
      <p:sp>
        <p:nvSpPr>
          <p:cNvPr id="38" name="圆角矩形 37"/>
          <p:cNvSpPr/>
          <p:nvPr/>
        </p:nvSpPr>
        <p:spPr>
          <a:xfrm>
            <a:off x="7366000" y="393763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add</a:t>
            </a:r>
            <a:endParaRPr lang="en-US" altLang="zh-CN">
              <a:solidFill>
                <a:schemeClr val="bg2">
                  <a:lumMod val="85000"/>
                </a:schemeClr>
              </a:solidFill>
            </a:endParaRPr>
          </a:p>
        </p:txBody>
      </p:sp>
      <p:cxnSp>
        <p:nvCxnSpPr>
          <p:cNvPr id="39" name="直接连接符 38"/>
          <p:cNvCxnSpPr>
            <a:stCxn id="37" idx="2"/>
            <a:endCxn id="38" idx="0"/>
          </p:cNvCxnSpPr>
          <p:nvPr/>
        </p:nvCxnSpPr>
        <p:spPr>
          <a:xfrm>
            <a:off x="7781290" y="3738880"/>
            <a:ext cx="5080" cy="19875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7602220" y="4472305"/>
            <a:ext cx="38100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t>
            </a:r>
            <a:endParaRPr lang="en-US" altLang="zh-CN">
              <a:solidFill>
                <a:schemeClr val="bg2">
                  <a:lumMod val="85000"/>
                </a:schemeClr>
              </a:solidFill>
            </a:endParaRPr>
          </a:p>
        </p:txBody>
      </p:sp>
      <p:cxnSp>
        <p:nvCxnSpPr>
          <p:cNvPr id="41" name="直接连接符 40"/>
          <p:cNvCxnSpPr>
            <a:stCxn id="38" idx="2"/>
            <a:endCxn id="40" idx="0"/>
          </p:cNvCxnSpPr>
          <p:nvPr/>
        </p:nvCxnSpPr>
        <p:spPr>
          <a:xfrm>
            <a:off x="7786370" y="4237355"/>
            <a:ext cx="6350" cy="23495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23" idx="2"/>
            <a:endCxn id="37" idx="0"/>
          </p:cNvCxnSpPr>
          <p:nvPr/>
        </p:nvCxnSpPr>
        <p:spPr>
          <a:xfrm>
            <a:off x="7776210" y="3238500"/>
            <a:ext cx="5080" cy="20066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6740525" y="4479290"/>
            <a:ext cx="802640" cy="300355"/>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add</a:t>
            </a:r>
            <a:endParaRPr lang="en-US" altLang="zh-CN">
              <a:solidFill>
                <a:schemeClr val="bg2">
                  <a:lumMod val="85000"/>
                </a:schemeClr>
              </a:solidFill>
            </a:endParaRPr>
          </a:p>
        </p:txBody>
      </p:sp>
      <p:cxnSp>
        <p:nvCxnSpPr>
          <p:cNvPr id="44" name="直接连接符 43"/>
          <p:cNvCxnSpPr>
            <a:stCxn id="38" idx="2"/>
            <a:endCxn id="43" idx="0"/>
          </p:cNvCxnSpPr>
          <p:nvPr/>
        </p:nvCxnSpPr>
        <p:spPr>
          <a:xfrm flipH="1">
            <a:off x="7141845" y="4237355"/>
            <a:ext cx="644525" cy="24193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8046720" y="4464685"/>
            <a:ext cx="81915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cxnSp>
        <p:nvCxnSpPr>
          <p:cNvPr id="46" name="直接连接符 45"/>
          <p:cNvCxnSpPr>
            <a:stCxn id="38" idx="2"/>
            <a:endCxn id="45" idx="0"/>
          </p:cNvCxnSpPr>
          <p:nvPr/>
        </p:nvCxnSpPr>
        <p:spPr>
          <a:xfrm>
            <a:off x="7786370" y="4237355"/>
            <a:ext cx="669925" cy="22733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55" name="圆角矩形 54"/>
          <p:cNvSpPr/>
          <p:nvPr/>
        </p:nvSpPr>
        <p:spPr>
          <a:xfrm>
            <a:off x="6740525" y="4945380"/>
            <a:ext cx="802640" cy="300355"/>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cxnSp>
        <p:nvCxnSpPr>
          <p:cNvPr id="56" name="直接连接符 55"/>
          <p:cNvCxnSpPr>
            <a:stCxn id="43" idx="2"/>
            <a:endCxn id="55" idx="0"/>
          </p:cNvCxnSpPr>
          <p:nvPr/>
        </p:nvCxnSpPr>
        <p:spPr>
          <a:xfrm>
            <a:off x="7141845" y="4779645"/>
            <a:ext cx="0" cy="16573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6744335" y="5349240"/>
            <a:ext cx="802640" cy="300355"/>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58" name="直接连接符 57"/>
          <p:cNvCxnSpPr>
            <a:stCxn id="55" idx="2"/>
            <a:endCxn id="57" idx="0"/>
          </p:cNvCxnSpPr>
          <p:nvPr/>
        </p:nvCxnSpPr>
        <p:spPr>
          <a:xfrm>
            <a:off x="7141845" y="5245735"/>
            <a:ext cx="3810" cy="10350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6755765" y="5788660"/>
            <a:ext cx="802640" cy="300355"/>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60" name="直接连接符 59"/>
          <p:cNvCxnSpPr>
            <a:stCxn id="57" idx="2"/>
            <a:endCxn id="59" idx="0"/>
          </p:cNvCxnSpPr>
          <p:nvPr/>
        </p:nvCxnSpPr>
        <p:spPr>
          <a:xfrm>
            <a:off x="7145655" y="5649595"/>
            <a:ext cx="11430" cy="13906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1" name="圆角矩形 60"/>
          <p:cNvSpPr/>
          <p:nvPr/>
        </p:nvSpPr>
        <p:spPr>
          <a:xfrm>
            <a:off x="6755765" y="6214745"/>
            <a:ext cx="802640" cy="300355"/>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a:t>
            </a:r>
            <a:endParaRPr lang="en-US" altLang="zh-CN">
              <a:solidFill>
                <a:schemeClr val="bg2">
                  <a:lumMod val="85000"/>
                </a:schemeClr>
              </a:solidFill>
            </a:endParaRPr>
          </a:p>
        </p:txBody>
      </p:sp>
      <p:cxnSp>
        <p:nvCxnSpPr>
          <p:cNvPr id="62" name="直接连接符 61"/>
          <p:cNvCxnSpPr>
            <a:stCxn id="59" idx="2"/>
            <a:endCxn id="61" idx="0"/>
          </p:cNvCxnSpPr>
          <p:nvPr/>
        </p:nvCxnSpPr>
        <p:spPr>
          <a:xfrm>
            <a:off x="7157085" y="6089015"/>
            <a:ext cx="0" cy="12573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45" idx="2"/>
            <a:endCxn id="63" idx="0"/>
          </p:cNvCxnSpPr>
          <p:nvPr/>
        </p:nvCxnSpPr>
        <p:spPr>
          <a:xfrm>
            <a:off x="8456295" y="4764405"/>
            <a:ext cx="0" cy="13144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5" name="圆角矩形 64"/>
          <p:cNvSpPr/>
          <p:nvPr/>
        </p:nvSpPr>
        <p:spPr>
          <a:xfrm>
            <a:off x="8058150" y="5358130"/>
            <a:ext cx="81915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num</a:t>
            </a:r>
            <a:endParaRPr lang="en-US" altLang="zh-CN">
              <a:solidFill>
                <a:schemeClr val="bg2">
                  <a:lumMod val="85000"/>
                </a:schemeClr>
              </a:solidFill>
            </a:endParaRPr>
          </a:p>
        </p:txBody>
      </p:sp>
      <p:cxnSp>
        <p:nvCxnSpPr>
          <p:cNvPr id="66" name="直接连接符 65"/>
          <p:cNvCxnSpPr>
            <a:stCxn id="63" idx="2"/>
            <a:endCxn id="65" idx="0"/>
          </p:cNvCxnSpPr>
          <p:nvPr/>
        </p:nvCxnSpPr>
        <p:spPr>
          <a:xfrm>
            <a:off x="8456295" y="5195570"/>
            <a:ext cx="11430" cy="16256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8058150" y="5833745"/>
            <a:ext cx="81915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1</a:t>
            </a:r>
            <a:endParaRPr lang="en-US" altLang="zh-CN">
              <a:solidFill>
                <a:schemeClr val="bg2">
                  <a:lumMod val="85000"/>
                </a:schemeClr>
              </a:solidFill>
            </a:endParaRPr>
          </a:p>
        </p:txBody>
      </p:sp>
      <p:cxnSp>
        <p:nvCxnSpPr>
          <p:cNvPr id="68" name="直接连接符 67"/>
          <p:cNvCxnSpPr>
            <a:stCxn id="65" idx="2"/>
            <a:endCxn id="67" idx="0"/>
          </p:cNvCxnSpPr>
          <p:nvPr/>
        </p:nvCxnSpPr>
        <p:spPr>
          <a:xfrm>
            <a:off x="8467725" y="5657850"/>
            <a:ext cx="0" cy="17589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9" name="圆角矩形 68"/>
          <p:cNvSpPr/>
          <p:nvPr/>
        </p:nvSpPr>
        <p:spPr>
          <a:xfrm>
            <a:off x="9910445" y="238442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rel</a:t>
            </a:r>
            <a:endParaRPr lang="en-US" altLang="zh-CN">
              <a:solidFill>
                <a:schemeClr val="bg2">
                  <a:lumMod val="85000"/>
                </a:schemeClr>
              </a:solidFill>
            </a:endParaRPr>
          </a:p>
        </p:txBody>
      </p:sp>
      <p:cxnSp>
        <p:nvCxnSpPr>
          <p:cNvPr id="70" name="直接连接符 69"/>
          <p:cNvCxnSpPr>
            <a:stCxn id="11" idx="2"/>
            <a:endCxn id="69" idx="0"/>
          </p:cNvCxnSpPr>
          <p:nvPr/>
        </p:nvCxnSpPr>
        <p:spPr>
          <a:xfrm flipH="1">
            <a:off x="10330815" y="2242185"/>
            <a:ext cx="4445" cy="14224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10539730" y="2846705"/>
            <a:ext cx="38100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&lt;</a:t>
            </a:r>
            <a:endParaRPr lang="en-US" altLang="zh-CN">
              <a:solidFill>
                <a:schemeClr val="bg2">
                  <a:lumMod val="85000"/>
                </a:schemeClr>
              </a:solidFill>
            </a:endParaRPr>
          </a:p>
        </p:txBody>
      </p:sp>
      <p:cxnSp>
        <p:nvCxnSpPr>
          <p:cNvPr id="72" name="直接连接符 71"/>
          <p:cNvCxnSpPr>
            <a:stCxn id="69" idx="2"/>
            <a:endCxn id="71" idx="0"/>
          </p:cNvCxnSpPr>
          <p:nvPr/>
        </p:nvCxnSpPr>
        <p:spPr>
          <a:xfrm>
            <a:off x="10330815" y="2684145"/>
            <a:ext cx="399415" cy="16256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9476740" y="283527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rel</a:t>
            </a:r>
            <a:endParaRPr lang="en-US" altLang="zh-CN">
              <a:solidFill>
                <a:schemeClr val="bg2">
                  <a:lumMod val="85000"/>
                </a:schemeClr>
              </a:solidFill>
            </a:endParaRPr>
          </a:p>
        </p:txBody>
      </p:sp>
      <p:cxnSp>
        <p:nvCxnSpPr>
          <p:cNvPr id="74" name="直接连接符 73"/>
          <p:cNvCxnSpPr>
            <a:stCxn id="69" idx="2"/>
            <a:endCxn id="73" idx="0"/>
          </p:cNvCxnSpPr>
          <p:nvPr/>
        </p:nvCxnSpPr>
        <p:spPr>
          <a:xfrm flipH="1">
            <a:off x="9897110" y="2684145"/>
            <a:ext cx="433705" cy="15113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5" name="圆角矩形 74"/>
          <p:cNvSpPr/>
          <p:nvPr/>
        </p:nvSpPr>
        <p:spPr>
          <a:xfrm>
            <a:off x="11023600" y="284670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add</a:t>
            </a:r>
            <a:endParaRPr lang="en-US" altLang="zh-CN">
              <a:solidFill>
                <a:schemeClr val="bg2">
                  <a:lumMod val="85000"/>
                </a:schemeClr>
              </a:solidFill>
            </a:endParaRPr>
          </a:p>
        </p:txBody>
      </p:sp>
      <p:cxnSp>
        <p:nvCxnSpPr>
          <p:cNvPr id="76" name="直接连接符 75"/>
          <p:cNvCxnSpPr>
            <a:stCxn id="69" idx="2"/>
            <a:endCxn id="75" idx="0"/>
          </p:cNvCxnSpPr>
          <p:nvPr/>
        </p:nvCxnSpPr>
        <p:spPr>
          <a:xfrm>
            <a:off x="10330815" y="2684145"/>
            <a:ext cx="1113155" cy="16256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7" name="圆角矩形 76"/>
          <p:cNvSpPr/>
          <p:nvPr/>
        </p:nvSpPr>
        <p:spPr>
          <a:xfrm>
            <a:off x="9485630" y="343916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add</a:t>
            </a:r>
            <a:endParaRPr lang="en-US" altLang="zh-CN">
              <a:solidFill>
                <a:schemeClr val="bg2">
                  <a:lumMod val="85000"/>
                </a:schemeClr>
              </a:solidFill>
            </a:endParaRPr>
          </a:p>
        </p:txBody>
      </p:sp>
      <p:sp>
        <p:nvSpPr>
          <p:cNvPr id="78" name="圆角矩形 77"/>
          <p:cNvSpPr/>
          <p:nvPr/>
        </p:nvSpPr>
        <p:spPr>
          <a:xfrm>
            <a:off x="9491980" y="397002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sp>
        <p:nvSpPr>
          <p:cNvPr id="79" name="圆角矩形 78"/>
          <p:cNvSpPr/>
          <p:nvPr/>
        </p:nvSpPr>
        <p:spPr>
          <a:xfrm>
            <a:off x="9497060" y="445325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80" name="直接连接符 79"/>
          <p:cNvCxnSpPr>
            <a:stCxn id="78" idx="2"/>
            <a:endCxn id="79" idx="0"/>
          </p:cNvCxnSpPr>
          <p:nvPr/>
        </p:nvCxnSpPr>
        <p:spPr>
          <a:xfrm>
            <a:off x="9912350" y="4269740"/>
            <a:ext cx="5080" cy="18351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1" name="圆角矩形 80"/>
          <p:cNvSpPr/>
          <p:nvPr/>
        </p:nvSpPr>
        <p:spPr>
          <a:xfrm>
            <a:off x="9582150" y="4930775"/>
            <a:ext cx="38100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t>
            </a:r>
            <a:endParaRPr lang="en-US" altLang="zh-CN">
              <a:solidFill>
                <a:schemeClr val="bg2">
                  <a:lumMod val="85000"/>
                </a:schemeClr>
              </a:solidFill>
            </a:endParaRPr>
          </a:p>
        </p:txBody>
      </p:sp>
      <p:cxnSp>
        <p:nvCxnSpPr>
          <p:cNvPr id="82" name="直接连接符 81"/>
          <p:cNvCxnSpPr>
            <a:stCxn id="79" idx="2"/>
            <a:endCxn id="81" idx="0"/>
          </p:cNvCxnSpPr>
          <p:nvPr/>
        </p:nvCxnSpPr>
        <p:spPr>
          <a:xfrm flipH="1">
            <a:off x="9772650" y="4752975"/>
            <a:ext cx="144780" cy="17780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77" idx="2"/>
            <a:endCxn id="78" idx="0"/>
          </p:cNvCxnSpPr>
          <p:nvPr/>
        </p:nvCxnSpPr>
        <p:spPr>
          <a:xfrm>
            <a:off x="9906000" y="3738880"/>
            <a:ext cx="6350" cy="23114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9037955" y="4919345"/>
            <a:ext cx="49403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85" name="直接连接符 84"/>
          <p:cNvCxnSpPr>
            <a:stCxn id="79" idx="2"/>
            <a:endCxn id="84" idx="0"/>
          </p:cNvCxnSpPr>
          <p:nvPr/>
        </p:nvCxnSpPr>
        <p:spPr>
          <a:xfrm flipH="1">
            <a:off x="9284970" y="4752975"/>
            <a:ext cx="632460" cy="16637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10031095" y="4930775"/>
            <a:ext cx="419735"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87" name="直接连接符 86"/>
          <p:cNvCxnSpPr>
            <a:stCxn id="79" idx="2"/>
            <a:endCxn id="86" idx="0"/>
          </p:cNvCxnSpPr>
          <p:nvPr/>
        </p:nvCxnSpPr>
        <p:spPr>
          <a:xfrm>
            <a:off x="9917430" y="4752975"/>
            <a:ext cx="323850" cy="17780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8" name="圆角矩形 87"/>
          <p:cNvSpPr/>
          <p:nvPr/>
        </p:nvSpPr>
        <p:spPr>
          <a:xfrm>
            <a:off x="9062720" y="5408295"/>
            <a:ext cx="451485"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a:t>
            </a:r>
            <a:endParaRPr lang="en-US" altLang="zh-CN">
              <a:solidFill>
                <a:schemeClr val="bg2">
                  <a:lumMod val="85000"/>
                </a:schemeClr>
              </a:solidFill>
            </a:endParaRPr>
          </a:p>
        </p:txBody>
      </p:sp>
      <p:cxnSp>
        <p:nvCxnSpPr>
          <p:cNvPr id="89" name="直接连接符 88"/>
          <p:cNvCxnSpPr/>
          <p:nvPr/>
        </p:nvCxnSpPr>
        <p:spPr>
          <a:xfrm>
            <a:off x="9284970" y="5230495"/>
            <a:ext cx="3810" cy="18923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0" name="圆角矩形 89"/>
          <p:cNvSpPr/>
          <p:nvPr/>
        </p:nvSpPr>
        <p:spPr>
          <a:xfrm>
            <a:off x="10026650" y="5388610"/>
            <a:ext cx="447675"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a:t>
            </a:r>
            <a:endParaRPr lang="en-US" altLang="zh-CN">
              <a:solidFill>
                <a:schemeClr val="bg2">
                  <a:lumMod val="85000"/>
                </a:schemeClr>
              </a:solidFill>
            </a:endParaRPr>
          </a:p>
        </p:txBody>
      </p:sp>
      <p:cxnSp>
        <p:nvCxnSpPr>
          <p:cNvPr id="91" name="直接连接符 90"/>
          <p:cNvCxnSpPr>
            <a:stCxn id="86" idx="2"/>
            <a:endCxn id="90" idx="0"/>
          </p:cNvCxnSpPr>
          <p:nvPr/>
        </p:nvCxnSpPr>
        <p:spPr>
          <a:xfrm>
            <a:off x="10241280" y="5230495"/>
            <a:ext cx="9525" cy="15811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10516235" y="4923155"/>
            <a:ext cx="38100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t>
            </a:r>
            <a:endParaRPr lang="en-US" altLang="zh-CN">
              <a:solidFill>
                <a:schemeClr val="bg2">
                  <a:lumMod val="85000"/>
                </a:schemeClr>
              </a:solidFill>
            </a:endParaRPr>
          </a:p>
        </p:txBody>
      </p:sp>
      <p:cxnSp>
        <p:nvCxnSpPr>
          <p:cNvPr id="93" name="直接连接符 92"/>
          <p:cNvCxnSpPr>
            <a:stCxn id="79" idx="2"/>
            <a:endCxn id="92" idx="0"/>
          </p:cNvCxnSpPr>
          <p:nvPr/>
        </p:nvCxnSpPr>
        <p:spPr>
          <a:xfrm>
            <a:off x="9917430" y="4752975"/>
            <a:ext cx="789305" cy="17018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4" name="圆角矩形 93"/>
          <p:cNvSpPr/>
          <p:nvPr/>
        </p:nvSpPr>
        <p:spPr>
          <a:xfrm>
            <a:off x="11022330" y="330962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cxnSp>
        <p:nvCxnSpPr>
          <p:cNvPr id="95" name="直接连接符 94"/>
          <p:cNvCxnSpPr>
            <a:stCxn id="75" idx="2"/>
            <a:endCxn id="94" idx="0"/>
          </p:cNvCxnSpPr>
          <p:nvPr/>
        </p:nvCxnSpPr>
        <p:spPr>
          <a:xfrm flipH="1">
            <a:off x="11442700" y="3146425"/>
            <a:ext cx="1270" cy="16319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11026140" y="377825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97" name="直接连接符 96"/>
          <p:cNvCxnSpPr>
            <a:stCxn id="94" idx="2"/>
            <a:endCxn id="96" idx="0"/>
          </p:cNvCxnSpPr>
          <p:nvPr/>
        </p:nvCxnSpPr>
        <p:spPr>
          <a:xfrm>
            <a:off x="11442700" y="3609340"/>
            <a:ext cx="3810" cy="16891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1037570" y="429006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99" name="直接连接符 98"/>
          <p:cNvCxnSpPr>
            <a:stCxn id="96" idx="2"/>
            <a:endCxn id="98" idx="0"/>
          </p:cNvCxnSpPr>
          <p:nvPr/>
        </p:nvCxnSpPr>
        <p:spPr>
          <a:xfrm>
            <a:off x="11446510" y="4077970"/>
            <a:ext cx="11430" cy="21209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11045190" y="470471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v</a:t>
            </a:r>
            <a:endParaRPr lang="en-US" altLang="zh-CN">
              <a:solidFill>
                <a:schemeClr val="bg2">
                  <a:lumMod val="85000"/>
                </a:schemeClr>
              </a:solidFill>
            </a:endParaRPr>
          </a:p>
        </p:txBody>
      </p:sp>
      <p:cxnSp>
        <p:nvCxnSpPr>
          <p:cNvPr id="101" name="直接连接符 100"/>
          <p:cNvCxnSpPr>
            <a:stCxn id="98" idx="2"/>
            <a:endCxn id="100" idx="0"/>
          </p:cNvCxnSpPr>
          <p:nvPr/>
        </p:nvCxnSpPr>
        <p:spPr>
          <a:xfrm>
            <a:off x="11457940" y="4589780"/>
            <a:ext cx="7620" cy="11493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73" idx="2"/>
            <a:endCxn id="77" idx="0"/>
          </p:cNvCxnSpPr>
          <p:nvPr/>
        </p:nvCxnSpPr>
        <p:spPr>
          <a:xfrm>
            <a:off x="9897110" y="3134995"/>
            <a:ext cx="8890" cy="30416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05" name="灯片编号占位符 104"/>
          <p:cNvSpPr>
            <a:spLocks noGrp="1"/>
          </p:cNvSpPr>
          <p:nvPr>
            <p:ph type="sldNum" sz="quarter" idx="12"/>
          </p:nvPr>
        </p:nvSpPr>
        <p:spPr/>
        <p:txBody>
          <a:bodyPr/>
          <a:p>
            <a:fld id="{49AE70B2-8BF9-45C0-BB95-33D1B9D3A854}" type="slidenum">
              <a:rPr lang="zh-CN" altLang="en-US" smtClean="0"/>
            </a:fld>
            <a:endParaRPr lang="zh-CN" altLang="en-US"/>
          </a:p>
        </p:txBody>
      </p:sp>
      <p:sp>
        <p:nvSpPr>
          <p:cNvPr id="207" name="圆角矩形 206" descr="7b0a20202020227461726765744964223a202270726f636573734f6e6c696e6554657874426f78220a7d0a"/>
          <p:cNvSpPr/>
          <p:nvPr/>
        </p:nvSpPr>
        <p:spPr>
          <a:xfrm>
            <a:off x="3365500" y="614045"/>
            <a:ext cx="8590915" cy="6064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当前语法树的叶子节点，从左到右看，正好是当前推导得到的符号序列</a:t>
            </a:r>
            <a:endParaRPr lang="zh-CN" altLang="en-US" sz="1400"/>
          </a:p>
          <a:p>
            <a:pPr algn="l"/>
            <a:r>
              <a:rPr lang="en-US" altLang="zh-CN" sz="1400"/>
              <a:t>/ All leaf nodes of current parsing tree, are exactly the string of symbols of current left-most derivation step.</a:t>
            </a:r>
            <a:endParaRPr lang="en-US" altLang="zh-CN" sz="1400"/>
          </a:p>
        </p:txBody>
      </p:sp>
      <p:sp>
        <p:nvSpPr>
          <p:cNvPr id="210" name="文本框 209"/>
          <p:cNvSpPr txBox="1"/>
          <p:nvPr/>
        </p:nvSpPr>
        <p:spPr>
          <a:xfrm>
            <a:off x="190500" y="1602105"/>
            <a:ext cx="5476240" cy="5046345"/>
          </a:xfrm>
          <a:prstGeom prst="rect">
            <a:avLst/>
          </a:prstGeom>
          <a:noFill/>
        </p:spPr>
        <p:txBody>
          <a:bodyPr wrap="square" rtlCol="0" anchor="t">
            <a:spAutoFit/>
          </a:bodyPr>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rel = expr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add = expr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term = expr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factor = expr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id&lt;i&gt; = expr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rel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add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add + term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term + term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factor + term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id&lt;i&gt; + term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i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factor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num&lt;1&gt;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(rel)</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a:t>
            </a:r>
            <a:r>
              <a:rPr lang="en-US" altLang="zh-CN" sz="1400" spc="150">
                <a:solidFill>
                  <a:schemeClr val="tx1">
                    <a:lumMod val="65000"/>
                    <a:lumOff val="35000"/>
                  </a:schemeClr>
                </a:solidFill>
                <a:uFillTx/>
                <a:sym typeface="+mn-ea"/>
              </a:rPr>
              <a:t> 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(rel &lt; add )</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(add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(term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(factor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(id&lt;a&gt;[id&lt;i&gt;]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&lt; term)</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a:t>
            </a:r>
            <a:r>
              <a:rPr lang="zh-CN" altLang="en-US" sz="1400" spc="150">
                <a:solidFill>
                  <a:schemeClr val="tx1">
                    <a:lumMod val="65000"/>
                    <a:lumOff val="35000"/>
                  </a:schemeClr>
                </a:solidFill>
                <a:uFillTx/>
                <a:sym typeface="+mn-ea"/>
              </a:rPr>
              <a:t> &lt; factor)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a:t>
            </a:r>
            <a:r>
              <a:rPr lang="zh-CN" altLang="en-US" sz="1400" spc="150">
                <a:solidFill>
                  <a:schemeClr val="tx1">
                    <a:lumMod val="65000"/>
                    <a:lumOff val="35000"/>
                  </a:schemeClr>
                </a:solidFill>
                <a:uFillTx/>
                <a:sym typeface="+mn-ea"/>
              </a:rPr>
              <a:t>] &lt; id&lt;v&gt;)</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&lt; </a:t>
            </a:r>
            <a:r>
              <a:rPr lang="en-US" altLang="zh-CN" sz="1400" spc="150">
                <a:solidFill>
                  <a:schemeClr val="tx1">
                    <a:lumMod val="65000"/>
                    <a:lumOff val="35000"/>
                  </a:schemeClr>
                </a:solidFill>
                <a:uFillTx/>
                <a:sym typeface="+mn-ea"/>
              </a:rPr>
              <a:t>v</a:t>
            </a:r>
            <a:r>
              <a:rPr lang="zh-CN" altLang="en-US" sz="1400" spc="150">
                <a:solidFill>
                  <a:schemeClr val="tx1">
                    <a:lumMod val="65000"/>
                    <a:lumOff val="35000"/>
                  </a:schemeClr>
                </a:solidFill>
                <a:uFillTx/>
                <a:sym typeface="+mn-ea"/>
              </a:rPr>
              <a:t>)</a:t>
            </a:r>
            <a:endParaRPr lang="zh-CN" altLang="en-US"/>
          </a:p>
        </p:txBody>
      </p:sp>
      <p:sp>
        <p:nvSpPr>
          <p:cNvPr id="212" name="圆角矩形 211"/>
          <p:cNvSpPr/>
          <p:nvPr/>
        </p:nvSpPr>
        <p:spPr>
          <a:xfrm>
            <a:off x="8421370" y="194564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1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0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mph" presetSubtype="2" fill="hold" nodeType="clickEffect">
                                  <p:stCondLst>
                                    <p:cond delay="0"/>
                                  </p:stCondLst>
                                  <p:childTnLst>
                                    <p:animClr clrSpc="rgb" dir="cw">
                                      <p:cBhvr>
                                        <p:cTn id="65" dur="2000" fill="hold"/>
                                        <p:tgtEl>
                                          <p:spTgt spid="7"/>
                                        </p:tgtEl>
                                        <p:attrNameLst>
                                          <p:attrName>fillcolor</p:attrName>
                                        </p:attrNameLst>
                                      </p:cBhvr>
                                      <p:to>
                                        <a:schemeClr val="accent2"/>
                                      </p:to>
                                    </p:animClr>
                                    <p:set>
                                      <p:cBhvr>
                                        <p:cTn id="66" dur="2000" fill="hold"/>
                                        <p:tgtEl>
                                          <p:spTgt spid="7"/>
                                        </p:tgtEl>
                                        <p:attrNameLst>
                                          <p:attrName>fill.type</p:attrName>
                                        </p:attrNameLst>
                                      </p:cBhvr>
                                      <p:to>
                                        <p:strVal val="solid"/>
                                      </p:to>
                                    </p:set>
                                    <p:set>
                                      <p:cBhvr>
                                        <p:cTn id="67" dur="2000" fill="hold"/>
                                        <p:tgtEl>
                                          <p:spTgt spid="7"/>
                                        </p:tgtEl>
                                        <p:attrNameLst>
                                          <p:attrName>fill.on</p:attrName>
                                        </p:attrNameLst>
                                      </p:cBhvr>
                                      <p:to>
                                        <p:strVal val="true"/>
                                      </p:to>
                                    </p:set>
                                  </p:childTnLst>
                                </p:cTn>
                              </p:par>
                              <p:par>
                                <p:cTn id="68" presetID="1" presetClass="emph" presetSubtype="2" fill="hold" nodeType="withEffect">
                                  <p:stCondLst>
                                    <p:cond delay="0"/>
                                  </p:stCondLst>
                                  <p:childTnLst>
                                    <p:animClr clrSpc="rgb" dir="cw">
                                      <p:cBhvr>
                                        <p:cTn id="69" dur="2000" fill="hold"/>
                                        <p:tgtEl>
                                          <p:spTgt spid="4"/>
                                        </p:tgtEl>
                                        <p:attrNameLst>
                                          <p:attrName>fillcolor</p:attrName>
                                        </p:attrNameLst>
                                      </p:cBhvr>
                                      <p:to>
                                        <a:schemeClr val="accent2"/>
                                      </p:to>
                                    </p:animClr>
                                    <p:set>
                                      <p:cBhvr>
                                        <p:cTn id="70" dur="2000" fill="hold"/>
                                        <p:tgtEl>
                                          <p:spTgt spid="4"/>
                                        </p:tgtEl>
                                        <p:attrNameLst>
                                          <p:attrName>fill.type</p:attrName>
                                        </p:attrNameLst>
                                      </p:cBhvr>
                                      <p:to>
                                        <p:strVal val="solid"/>
                                      </p:to>
                                    </p:set>
                                    <p:set>
                                      <p:cBhvr>
                                        <p:cTn id="71" dur="2000" fill="hold"/>
                                        <p:tgtEl>
                                          <p:spTgt spid="4"/>
                                        </p:tgtEl>
                                        <p:attrNameLst>
                                          <p:attrName>fill.on</p:attrName>
                                        </p:attrNameLst>
                                      </p:cBhvr>
                                      <p:to>
                                        <p:strVal val="true"/>
                                      </p:to>
                                    </p:set>
                                  </p:childTnLst>
                                </p:cTn>
                              </p:par>
                              <p:par>
                                <p:cTn id="72" presetID="1" presetClass="emph" presetSubtype="2" fill="hold" nodeType="withEffect">
                                  <p:stCondLst>
                                    <p:cond delay="0"/>
                                  </p:stCondLst>
                                  <p:childTnLst>
                                    <p:animClr clrSpc="rgb" dir="cw">
                                      <p:cBhvr>
                                        <p:cTn id="73" dur="2000" fill="hold"/>
                                        <p:tgtEl>
                                          <p:spTgt spid="5"/>
                                        </p:tgtEl>
                                        <p:attrNameLst>
                                          <p:attrName>fillcolor</p:attrName>
                                        </p:attrNameLst>
                                      </p:cBhvr>
                                      <p:to>
                                        <a:schemeClr val="accent2"/>
                                      </p:to>
                                    </p:animClr>
                                    <p:set>
                                      <p:cBhvr>
                                        <p:cTn id="74" dur="2000" fill="hold"/>
                                        <p:tgtEl>
                                          <p:spTgt spid="5"/>
                                        </p:tgtEl>
                                        <p:attrNameLst>
                                          <p:attrName>fill.type</p:attrName>
                                        </p:attrNameLst>
                                      </p:cBhvr>
                                      <p:to>
                                        <p:strVal val="solid"/>
                                      </p:to>
                                    </p:set>
                                    <p:set>
                                      <p:cBhvr>
                                        <p:cTn id="75" dur="2000" fill="hold"/>
                                        <p:tgtEl>
                                          <p:spTgt spid="5"/>
                                        </p:tgtEl>
                                        <p:attrNameLst>
                                          <p:attrName>fill.on</p:attrName>
                                        </p:attrNameLst>
                                      </p:cBhvr>
                                      <p:to>
                                        <p:strVal val="true"/>
                                      </p:to>
                                    </p:set>
                                  </p:childTnLst>
                                </p:cTn>
                              </p:par>
                              <p:par>
                                <p:cTn id="76" presetID="1" presetClass="emph" presetSubtype="2" fill="hold" nodeType="withEffect">
                                  <p:stCondLst>
                                    <p:cond delay="0"/>
                                  </p:stCondLst>
                                  <p:childTnLst>
                                    <p:animClr clrSpc="rgb" dir="cw">
                                      <p:cBhvr>
                                        <p:cTn id="77" dur="2000" fill="hold"/>
                                        <p:tgtEl>
                                          <p:spTgt spid="212"/>
                                        </p:tgtEl>
                                        <p:attrNameLst>
                                          <p:attrName>fillcolor</p:attrName>
                                        </p:attrNameLst>
                                      </p:cBhvr>
                                      <p:to>
                                        <a:schemeClr val="accent2"/>
                                      </p:to>
                                    </p:animClr>
                                    <p:set>
                                      <p:cBhvr>
                                        <p:cTn id="78" dur="2000" fill="hold"/>
                                        <p:tgtEl>
                                          <p:spTgt spid="212"/>
                                        </p:tgtEl>
                                        <p:attrNameLst>
                                          <p:attrName>fill.type</p:attrName>
                                        </p:attrNameLst>
                                      </p:cBhvr>
                                      <p:to>
                                        <p:strVal val="solid"/>
                                      </p:to>
                                    </p:set>
                                    <p:set>
                                      <p:cBhvr>
                                        <p:cTn id="79" dur="2000" fill="hold"/>
                                        <p:tgtEl>
                                          <p:spTgt spid="212"/>
                                        </p:tgtEl>
                                        <p:attrNameLst>
                                          <p:attrName>fill.on</p:attrName>
                                        </p:attrNameLst>
                                      </p:cBhvr>
                                      <p:to>
                                        <p:strVal val="true"/>
                                      </p:to>
                                    </p:set>
                                  </p:childTnLst>
                                </p:cTn>
                              </p:par>
                              <p:par>
                                <p:cTn id="80" presetID="1" presetClass="emph" presetSubtype="2" fill="hold" nodeType="withEffect">
                                  <p:stCondLst>
                                    <p:cond delay="0"/>
                                  </p:stCondLst>
                                  <p:childTnLst>
                                    <p:animClr clrSpc="rgb" dir="cw">
                                      <p:cBhvr>
                                        <p:cTn id="81" dur="2000" fill="hold"/>
                                        <p:tgtEl>
                                          <p:spTgt spid="10"/>
                                        </p:tgtEl>
                                        <p:attrNameLst>
                                          <p:attrName>fillcolor</p:attrName>
                                        </p:attrNameLst>
                                      </p:cBhvr>
                                      <p:to>
                                        <a:schemeClr val="accent2"/>
                                      </p:to>
                                    </p:animClr>
                                    <p:set>
                                      <p:cBhvr>
                                        <p:cTn id="82" dur="2000" fill="hold"/>
                                        <p:tgtEl>
                                          <p:spTgt spid="10"/>
                                        </p:tgtEl>
                                        <p:attrNameLst>
                                          <p:attrName>fill.type</p:attrName>
                                        </p:attrNameLst>
                                      </p:cBhvr>
                                      <p:to>
                                        <p:strVal val="solid"/>
                                      </p:to>
                                    </p:set>
                                    <p:set>
                                      <p:cBhvr>
                                        <p:cTn id="83" dur="2000" fill="hold"/>
                                        <p:tgtEl>
                                          <p:spTgt spid="10"/>
                                        </p:tgtEl>
                                        <p:attrNameLst>
                                          <p:attrName>fill.on</p:attrName>
                                        </p:attrNameLst>
                                      </p:cBhvr>
                                      <p:to>
                                        <p:strVal val="true"/>
                                      </p:to>
                                    </p:set>
                                  </p:childTnLst>
                                </p:cTn>
                              </p:par>
                              <p:par>
                                <p:cTn id="84" presetID="1" presetClass="emph" presetSubtype="2" fill="hold" nodeType="withEffect">
                                  <p:stCondLst>
                                    <p:cond delay="0"/>
                                  </p:stCondLst>
                                  <p:childTnLst>
                                    <p:animClr clrSpc="rgb" dir="cw">
                                      <p:cBhvr>
                                        <p:cTn id="85" dur="2000" fill="hold"/>
                                        <p:tgtEl>
                                          <p:spTgt spid="11"/>
                                        </p:tgtEl>
                                        <p:attrNameLst>
                                          <p:attrName>fillcolor</p:attrName>
                                        </p:attrNameLst>
                                      </p:cBhvr>
                                      <p:to>
                                        <a:schemeClr val="accent2"/>
                                      </p:to>
                                    </p:animClr>
                                    <p:set>
                                      <p:cBhvr>
                                        <p:cTn id="86" dur="2000" fill="hold"/>
                                        <p:tgtEl>
                                          <p:spTgt spid="11"/>
                                        </p:tgtEl>
                                        <p:attrNameLst>
                                          <p:attrName>fill.type</p:attrName>
                                        </p:attrNameLst>
                                      </p:cBhvr>
                                      <p:to>
                                        <p:strVal val="solid"/>
                                      </p:to>
                                    </p:set>
                                    <p:set>
                                      <p:cBhvr>
                                        <p:cTn id="87" dur="2000" fill="hold"/>
                                        <p:tgtEl>
                                          <p:spTgt spid="11"/>
                                        </p:tgtEl>
                                        <p:attrNameLst>
                                          <p:attrName>fill.on</p:attrName>
                                        </p:attrNameLst>
                                      </p:cBhvr>
                                      <p:to>
                                        <p:strVal val="true"/>
                                      </p:to>
                                    </p:set>
                                  </p:childTnLst>
                                </p:cTn>
                              </p:par>
                              <p:par>
                                <p:cTn id="88" presetID="1" presetClass="emph" presetSubtype="2" fill="hold" nodeType="withEffect">
                                  <p:stCondLst>
                                    <p:cond delay="0"/>
                                  </p:stCondLst>
                                  <p:childTnLst>
                                    <p:animClr clrSpc="rgb" dir="cw">
                                      <p:cBhvr>
                                        <p:cTn id="89" dur="2000" fill="hold"/>
                                        <p:tgtEl>
                                          <p:spTgt spid="12"/>
                                        </p:tgtEl>
                                        <p:attrNameLst>
                                          <p:attrName>fillcolor</p:attrName>
                                        </p:attrNameLst>
                                      </p:cBhvr>
                                      <p:to>
                                        <a:schemeClr val="accent2"/>
                                      </p:to>
                                    </p:animClr>
                                    <p:set>
                                      <p:cBhvr>
                                        <p:cTn id="90" dur="2000" fill="hold"/>
                                        <p:tgtEl>
                                          <p:spTgt spid="12"/>
                                        </p:tgtEl>
                                        <p:attrNameLst>
                                          <p:attrName>fill.type</p:attrName>
                                        </p:attrNameLst>
                                      </p:cBhvr>
                                      <p:to>
                                        <p:strVal val="solid"/>
                                      </p:to>
                                    </p:set>
                                    <p:set>
                                      <p:cBhvr>
                                        <p:cTn id="91" dur="2000" fill="hold"/>
                                        <p:tgtEl>
                                          <p:spTgt spid="12"/>
                                        </p:tgtEl>
                                        <p:attrNameLst>
                                          <p:attrName>fill.on</p:attrName>
                                        </p:attrNameLst>
                                      </p:cBhvr>
                                      <p:to>
                                        <p:strVal val="tru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10"/>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blinds(horizontal)">
                                      <p:cBhvr>
                                        <p:cTn id="100" dur="500"/>
                                        <p:tgtEl>
                                          <p:spTgt spid="21"/>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blinds(horizontal)">
                                      <p:cBhvr>
                                        <p:cTn id="103" dur="500"/>
                                        <p:tgtEl>
                                          <p:spTgt spid="22"/>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blinds(horizontal)">
                                      <p:cBhvr>
                                        <p:cTn id="106" dur="500"/>
                                        <p:tgtEl>
                                          <p:spTgt spid="23"/>
                                        </p:tgtEl>
                                      </p:cBhvr>
                                    </p:animEffect>
                                  </p:childTnLst>
                                </p:cTn>
                              </p:par>
                              <p:par>
                                <p:cTn id="107" presetID="3" presetClass="entr" presetSubtype="10" fill="hold" nodeType="with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blinds(horizontal)">
                                      <p:cBhvr>
                                        <p:cTn id="109" dur="500"/>
                                        <p:tgtEl>
                                          <p:spTgt spid="24"/>
                                        </p:tgtEl>
                                      </p:cBhvr>
                                    </p:animEffect>
                                  </p:childTnLst>
                                </p:cTn>
                              </p:par>
                              <p:par>
                                <p:cTn id="110" presetID="3" presetClass="entr" presetSubtype="10" fill="hold" nodeType="with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blinds(horizontal)">
                                      <p:cBhvr>
                                        <p:cTn id="112" dur="500"/>
                                        <p:tgtEl>
                                          <p:spTgt spid="25"/>
                                        </p:tgtEl>
                                      </p:cBhvr>
                                    </p:animEffect>
                                  </p:childTnLst>
                                </p:cTn>
                              </p:par>
                              <p:par>
                                <p:cTn id="113" presetID="3" presetClass="entr" presetSubtype="10" fill="hold" nodeType="with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blinds(horizontal)">
                                      <p:cBhvr>
                                        <p:cTn id="115" dur="500"/>
                                        <p:tgtEl>
                                          <p:spTgt spid="26"/>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27"/>
                                        </p:tgtEl>
                                        <p:attrNameLst>
                                          <p:attrName>style.visibility</p:attrName>
                                        </p:attrNameLst>
                                      </p:cBhvr>
                                      <p:to>
                                        <p:strVal val="visible"/>
                                      </p:to>
                                    </p:set>
                                    <p:animEffect transition="in" filter="blinds(horizontal)">
                                      <p:cBhvr>
                                        <p:cTn id="118" dur="500"/>
                                        <p:tgtEl>
                                          <p:spTgt spid="27"/>
                                        </p:tgtEl>
                                      </p:cBhvr>
                                    </p:animEffect>
                                  </p:childTnLst>
                                </p:cTn>
                              </p:par>
                              <p:par>
                                <p:cTn id="119" presetID="3" presetClass="entr" presetSubtype="10" fill="hold" nodeType="with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blinds(horizontal)">
                                      <p:cBhvr>
                                        <p:cTn id="121" dur="500"/>
                                        <p:tgtEl>
                                          <p:spTgt spid="28"/>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29"/>
                                        </p:tgtEl>
                                        <p:attrNameLst>
                                          <p:attrName>style.visibility</p:attrName>
                                        </p:attrNameLst>
                                      </p:cBhvr>
                                      <p:to>
                                        <p:strVal val="visible"/>
                                      </p:to>
                                    </p:set>
                                    <p:animEffect transition="in" filter="blinds(horizontal)">
                                      <p:cBhvr>
                                        <p:cTn id="124" dur="500"/>
                                        <p:tgtEl>
                                          <p:spTgt spid="29"/>
                                        </p:tgtEl>
                                      </p:cBhvr>
                                    </p:animEffect>
                                  </p:childTnLst>
                                </p:cTn>
                              </p:par>
                              <p:par>
                                <p:cTn id="125" presetID="3" presetClass="entr" presetSubtype="10" fill="hold" nodeType="with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blinds(horizontal)">
                                      <p:cBhvr>
                                        <p:cTn id="127" dur="500"/>
                                        <p:tgtEl>
                                          <p:spTgt spid="30"/>
                                        </p:tgtEl>
                                      </p:cBhvr>
                                    </p:animEffect>
                                  </p:childTnLst>
                                </p:cTn>
                              </p:par>
                              <p:par>
                                <p:cTn id="128" presetID="3" presetClass="entr" presetSubtype="10" fill="hold" grpId="0" nodeType="withEffect">
                                  <p:stCondLst>
                                    <p:cond delay="0"/>
                                  </p:stCondLst>
                                  <p:childTnLst>
                                    <p:set>
                                      <p:cBhvr>
                                        <p:cTn id="129" dur="1" fill="hold">
                                          <p:stCondLst>
                                            <p:cond delay="0"/>
                                          </p:stCondLst>
                                        </p:cTn>
                                        <p:tgtEl>
                                          <p:spTgt spid="31"/>
                                        </p:tgtEl>
                                        <p:attrNameLst>
                                          <p:attrName>style.visibility</p:attrName>
                                        </p:attrNameLst>
                                      </p:cBhvr>
                                      <p:to>
                                        <p:strVal val="visible"/>
                                      </p:to>
                                    </p:set>
                                    <p:animEffect transition="in" filter="blinds(horizontal)">
                                      <p:cBhvr>
                                        <p:cTn id="130" dur="500"/>
                                        <p:tgtEl>
                                          <p:spTgt spid="31"/>
                                        </p:tgtEl>
                                      </p:cBhvr>
                                    </p:animEffect>
                                  </p:childTnLst>
                                </p:cTn>
                              </p:par>
                              <p:par>
                                <p:cTn id="131" presetID="3" presetClass="entr" presetSubtype="10" fill="hold" nodeType="with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blinds(horizontal)">
                                      <p:cBhvr>
                                        <p:cTn id="133" dur="500"/>
                                        <p:tgtEl>
                                          <p:spTgt spid="32"/>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33"/>
                                        </p:tgtEl>
                                        <p:attrNameLst>
                                          <p:attrName>style.visibility</p:attrName>
                                        </p:attrNameLst>
                                      </p:cBhvr>
                                      <p:to>
                                        <p:strVal val="visible"/>
                                      </p:to>
                                    </p:set>
                                    <p:animEffect transition="in" filter="blinds(horizontal)">
                                      <p:cBhvr>
                                        <p:cTn id="136" dur="500"/>
                                        <p:tgtEl>
                                          <p:spTgt spid="33"/>
                                        </p:tgtEl>
                                      </p:cBhvr>
                                    </p:animEffect>
                                  </p:childTnLst>
                                </p:cTn>
                              </p:par>
                              <p:par>
                                <p:cTn id="137" presetID="3" presetClass="entr" presetSubtype="10" fill="hold" nodeType="with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blinds(horizontal)">
                                      <p:cBhvr>
                                        <p:cTn id="139" dur="500"/>
                                        <p:tgtEl>
                                          <p:spTgt spid="34"/>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35"/>
                                        </p:tgtEl>
                                        <p:attrNameLst>
                                          <p:attrName>style.visibility</p:attrName>
                                        </p:attrNameLst>
                                      </p:cBhvr>
                                      <p:to>
                                        <p:strVal val="visible"/>
                                      </p:to>
                                    </p:set>
                                    <p:animEffect transition="in" filter="blinds(horizontal)">
                                      <p:cBhvr>
                                        <p:cTn id="142" dur="500"/>
                                        <p:tgtEl>
                                          <p:spTgt spid="35"/>
                                        </p:tgtEl>
                                      </p:cBhvr>
                                    </p:animEffect>
                                  </p:childTnLst>
                                </p:cTn>
                              </p:par>
                              <p:par>
                                <p:cTn id="143" presetID="3" presetClass="entr" presetSubtype="10" fill="hold" nodeType="withEffect">
                                  <p:stCondLst>
                                    <p:cond delay="0"/>
                                  </p:stCondLst>
                                  <p:childTnLst>
                                    <p:set>
                                      <p:cBhvr>
                                        <p:cTn id="144" dur="1" fill="hold">
                                          <p:stCondLst>
                                            <p:cond delay="0"/>
                                          </p:stCondLst>
                                        </p:cTn>
                                        <p:tgtEl>
                                          <p:spTgt spid="36"/>
                                        </p:tgtEl>
                                        <p:attrNameLst>
                                          <p:attrName>style.visibility</p:attrName>
                                        </p:attrNameLst>
                                      </p:cBhvr>
                                      <p:to>
                                        <p:strVal val="visible"/>
                                      </p:to>
                                    </p:set>
                                    <p:animEffect transition="in" filter="blinds(horizontal)">
                                      <p:cBhvr>
                                        <p:cTn id="145" dur="500"/>
                                        <p:tgtEl>
                                          <p:spTgt spid="36"/>
                                        </p:tgtEl>
                                      </p:cBhvr>
                                    </p:animEffect>
                                  </p:childTnLst>
                                </p:cTn>
                              </p:par>
                              <p:par>
                                <p:cTn id="146" presetID="3" presetClass="entr" presetSubtype="10" fill="hold" grpId="0" nodeType="withEffect">
                                  <p:stCondLst>
                                    <p:cond delay="0"/>
                                  </p:stCondLst>
                                  <p:childTnLst>
                                    <p:set>
                                      <p:cBhvr>
                                        <p:cTn id="147" dur="1" fill="hold">
                                          <p:stCondLst>
                                            <p:cond delay="0"/>
                                          </p:stCondLst>
                                        </p:cTn>
                                        <p:tgtEl>
                                          <p:spTgt spid="37"/>
                                        </p:tgtEl>
                                        <p:attrNameLst>
                                          <p:attrName>style.visibility</p:attrName>
                                        </p:attrNameLst>
                                      </p:cBhvr>
                                      <p:to>
                                        <p:strVal val="visible"/>
                                      </p:to>
                                    </p:set>
                                    <p:animEffect transition="in" filter="blinds(horizontal)">
                                      <p:cBhvr>
                                        <p:cTn id="148" dur="500"/>
                                        <p:tgtEl>
                                          <p:spTgt spid="37"/>
                                        </p:tgtEl>
                                      </p:cBhvr>
                                    </p:animEffect>
                                  </p:childTnLst>
                                </p:cTn>
                              </p:par>
                              <p:par>
                                <p:cTn id="149" presetID="3" presetClass="entr" presetSubtype="10" fill="hold" grpId="0" nodeType="withEffect">
                                  <p:stCondLst>
                                    <p:cond delay="0"/>
                                  </p:stCondLst>
                                  <p:childTnLst>
                                    <p:set>
                                      <p:cBhvr>
                                        <p:cTn id="150" dur="1" fill="hold">
                                          <p:stCondLst>
                                            <p:cond delay="0"/>
                                          </p:stCondLst>
                                        </p:cTn>
                                        <p:tgtEl>
                                          <p:spTgt spid="38"/>
                                        </p:tgtEl>
                                        <p:attrNameLst>
                                          <p:attrName>style.visibility</p:attrName>
                                        </p:attrNameLst>
                                      </p:cBhvr>
                                      <p:to>
                                        <p:strVal val="visible"/>
                                      </p:to>
                                    </p:set>
                                    <p:animEffect transition="in" filter="blinds(horizontal)">
                                      <p:cBhvr>
                                        <p:cTn id="151" dur="500"/>
                                        <p:tgtEl>
                                          <p:spTgt spid="38"/>
                                        </p:tgtEl>
                                      </p:cBhvr>
                                    </p:animEffect>
                                  </p:childTnLst>
                                </p:cTn>
                              </p:par>
                              <p:par>
                                <p:cTn id="152" presetID="3" presetClass="entr" presetSubtype="10" fill="hold" nodeType="withEffect">
                                  <p:stCondLst>
                                    <p:cond delay="0"/>
                                  </p:stCondLst>
                                  <p:childTnLst>
                                    <p:set>
                                      <p:cBhvr>
                                        <p:cTn id="153" dur="1" fill="hold">
                                          <p:stCondLst>
                                            <p:cond delay="0"/>
                                          </p:stCondLst>
                                        </p:cTn>
                                        <p:tgtEl>
                                          <p:spTgt spid="39"/>
                                        </p:tgtEl>
                                        <p:attrNameLst>
                                          <p:attrName>style.visibility</p:attrName>
                                        </p:attrNameLst>
                                      </p:cBhvr>
                                      <p:to>
                                        <p:strVal val="visible"/>
                                      </p:to>
                                    </p:set>
                                    <p:animEffect transition="in" filter="blinds(horizontal)">
                                      <p:cBhvr>
                                        <p:cTn id="154" dur="500"/>
                                        <p:tgtEl>
                                          <p:spTgt spid="39"/>
                                        </p:tgtEl>
                                      </p:cBhvr>
                                    </p:animEffect>
                                  </p:childTnLst>
                                </p:cTn>
                              </p:par>
                              <p:par>
                                <p:cTn id="155" presetID="3" presetClass="entr" presetSubtype="10" fill="hold" grpId="0" nodeType="withEffect">
                                  <p:stCondLst>
                                    <p:cond delay="0"/>
                                  </p:stCondLst>
                                  <p:childTnLst>
                                    <p:set>
                                      <p:cBhvr>
                                        <p:cTn id="156" dur="1" fill="hold">
                                          <p:stCondLst>
                                            <p:cond delay="0"/>
                                          </p:stCondLst>
                                        </p:cTn>
                                        <p:tgtEl>
                                          <p:spTgt spid="40"/>
                                        </p:tgtEl>
                                        <p:attrNameLst>
                                          <p:attrName>style.visibility</p:attrName>
                                        </p:attrNameLst>
                                      </p:cBhvr>
                                      <p:to>
                                        <p:strVal val="visible"/>
                                      </p:to>
                                    </p:set>
                                    <p:animEffect transition="in" filter="blinds(horizontal)">
                                      <p:cBhvr>
                                        <p:cTn id="157" dur="500"/>
                                        <p:tgtEl>
                                          <p:spTgt spid="40"/>
                                        </p:tgtEl>
                                      </p:cBhvr>
                                    </p:animEffect>
                                  </p:childTnLst>
                                </p:cTn>
                              </p:par>
                              <p:par>
                                <p:cTn id="158" presetID="3" presetClass="entr" presetSubtype="10" fill="hold" nodeType="withEffect">
                                  <p:stCondLst>
                                    <p:cond delay="0"/>
                                  </p:stCondLst>
                                  <p:childTnLst>
                                    <p:set>
                                      <p:cBhvr>
                                        <p:cTn id="159" dur="1" fill="hold">
                                          <p:stCondLst>
                                            <p:cond delay="0"/>
                                          </p:stCondLst>
                                        </p:cTn>
                                        <p:tgtEl>
                                          <p:spTgt spid="41"/>
                                        </p:tgtEl>
                                        <p:attrNameLst>
                                          <p:attrName>style.visibility</p:attrName>
                                        </p:attrNameLst>
                                      </p:cBhvr>
                                      <p:to>
                                        <p:strVal val="visible"/>
                                      </p:to>
                                    </p:set>
                                    <p:animEffect transition="in" filter="blinds(horizontal)">
                                      <p:cBhvr>
                                        <p:cTn id="160" dur="500"/>
                                        <p:tgtEl>
                                          <p:spTgt spid="41"/>
                                        </p:tgtEl>
                                      </p:cBhvr>
                                    </p:animEffect>
                                  </p:childTnLst>
                                </p:cTn>
                              </p:par>
                              <p:par>
                                <p:cTn id="161" presetID="3" presetClass="entr" presetSubtype="10" fill="hold" nodeType="withEffect">
                                  <p:stCondLst>
                                    <p:cond delay="0"/>
                                  </p:stCondLst>
                                  <p:childTnLst>
                                    <p:set>
                                      <p:cBhvr>
                                        <p:cTn id="162" dur="1" fill="hold">
                                          <p:stCondLst>
                                            <p:cond delay="0"/>
                                          </p:stCondLst>
                                        </p:cTn>
                                        <p:tgtEl>
                                          <p:spTgt spid="42"/>
                                        </p:tgtEl>
                                        <p:attrNameLst>
                                          <p:attrName>style.visibility</p:attrName>
                                        </p:attrNameLst>
                                      </p:cBhvr>
                                      <p:to>
                                        <p:strVal val="visible"/>
                                      </p:to>
                                    </p:set>
                                    <p:animEffect transition="in" filter="blinds(horizontal)">
                                      <p:cBhvr>
                                        <p:cTn id="163" dur="500"/>
                                        <p:tgtEl>
                                          <p:spTgt spid="42"/>
                                        </p:tgtEl>
                                      </p:cBhvr>
                                    </p:animEffect>
                                  </p:childTnLst>
                                </p:cTn>
                              </p:par>
                              <p:par>
                                <p:cTn id="164" presetID="3" presetClass="entr" presetSubtype="10" fill="hold" grpId="0" nodeType="withEffect">
                                  <p:stCondLst>
                                    <p:cond delay="0"/>
                                  </p:stCondLst>
                                  <p:childTnLst>
                                    <p:set>
                                      <p:cBhvr>
                                        <p:cTn id="165" dur="1" fill="hold">
                                          <p:stCondLst>
                                            <p:cond delay="0"/>
                                          </p:stCondLst>
                                        </p:cTn>
                                        <p:tgtEl>
                                          <p:spTgt spid="43"/>
                                        </p:tgtEl>
                                        <p:attrNameLst>
                                          <p:attrName>style.visibility</p:attrName>
                                        </p:attrNameLst>
                                      </p:cBhvr>
                                      <p:to>
                                        <p:strVal val="visible"/>
                                      </p:to>
                                    </p:set>
                                    <p:animEffect transition="in" filter="blinds(horizontal)">
                                      <p:cBhvr>
                                        <p:cTn id="166" dur="500"/>
                                        <p:tgtEl>
                                          <p:spTgt spid="43"/>
                                        </p:tgtEl>
                                      </p:cBhvr>
                                    </p:animEffect>
                                  </p:childTnLst>
                                </p:cTn>
                              </p:par>
                              <p:par>
                                <p:cTn id="167" presetID="3" presetClass="entr" presetSubtype="10" fill="hold" nodeType="withEffect">
                                  <p:stCondLst>
                                    <p:cond delay="0"/>
                                  </p:stCondLst>
                                  <p:childTnLst>
                                    <p:set>
                                      <p:cBhvr>
                                        <p:cTn id="168" dur="1" fill="hold">
                                          <p:stCondLst>
                                            <p:cond delay="0"/>
                                          </p:stCondLst>
                                        </p:cTn>
                                        <p:tgtEl>
                                          <p:spTgt spid="44"/>
                                        </p:tgtEl>
                                        <p:attrNameLst>
                                          <p:attrName>style.visibility</p:attrName>
                                        </p:attrNameLst>
                                      </p:cBhvr>
                                      <p:to>
                                        <p:strVal val="visible"/>
                                      </p:to>
                                    </p:set>
                                    <p:animEffect transition="in" filter="blinds(horizontal)">
                                      <p:cBhvr>
                                        <p:cTn id="169" dur="500"/>
                                        <p:tgtEl>
                                          <p:spTgt spid="44"/>
                                        </p:tgtEl>
                                      </p:cBhvr>
                                    </p:animEffect>
                                  </p:childTnLst>
                                </p:cTn>
                              </p:par>
                              <p:par>
                                <p:cTn id="170" presetID="3" presetClass="entr" presetSubtype="10" fill="hold" grpId="0" nodeType="withEffect">
                                  <p:stCondLst>
                                    <p:cond delay="0"/>
                                  </p:stCondLst>
                                  <p:childTnLst>
                                    <p:set>
                                      <p:cBhvr>
                                        <p:cTn id="171" dur="1" fill="hold">
                                          <p:stCondLst>
                                            <p:cond delay="0"/>
                                          </p:stCondLst>
                                        </p:cTn>
                                        <p:tgtEl>
                                          <p:spTgt spid="45"/>
                                        </p:tgtEl>
                                        <p:attrNameLst>
                                          <p:attrName>style.visibility</p:attrName>
                                        </p:attrNameLst>
                                      </p:cBhvr>
                                      <p:to>
                                        <p:strVal val="visible"/>
                                      </p:to>
                                    </p:set>
                                    <p:animEffect transition="in" filter="blinds(horizontal)">
                                      <p:cBhvr>
                                        <p:cTn id="172" dur="500"/>
                                        <p:tgtEl>
                                          <p:spTgt spid="45"/>
                                        </p:tgtEl>
                                      </p:cBhvr>
                                    </p:animEffect>
                                  </p:childTnLst>
                                </p:cTn>
                              </p:par>
                              <p:par>
                                <p:cTn id="173" presetID="3" presetClass="entr" presetSubtype="10" fill="hold" nodeType="withEffect">
                                  <p:stCondLst>
                                    <p:cond delay="0"/>
                                  </p:stCondLst>
                                  <p:childTnLst>
                                    <p:set>
                                      <p:cBhvr>
                                        <p:cTn id="174" dur="1" fill="hold">
                                          <p:stCondLst>
                                            <p:cond delay="0"/>
                                          </p:stCondLst>
                                        </p:cTn>
                                        <p:tgtEl>
                                          <p:spTgt spid="46"/>
                                        </p:tgtEl>
                                        <p:attrNameLst>
                                          <p:attrName>style.visibility</p:attrName>
                                        </p:attrNameLst>
                                      </p:cBhvr>
                                      <p:to>
                                        <p:strVal val="visible"/>
                                      </p:to>
                                    </p:set>
                                    <p:animEffect transition="in" filter="blinds(horizontal)">
                                      <p:cBhvr>
                                        <p:cTn id="175" dur="500"/>
                                        <p:tgtEl>
                                          <p:spTgt spid="46"/>
                                        </p:tgtEl>
                                      </p:cBhvr>
                                    </p:animEffect>
                                  </p:childTnLst>
                                </p:cTn>
                              </p:par>
                              <p:par>
                                <p:cTn id="176" presetID="3" presetClass="entr" presetSubtype="10" fill="hold" grpId="0" nodeType="withEffect">
                                  <p:stCondLst>
                                    <p:cond delay="0"/>
                                  </p:stCondLst>
                                  <p:childTnLst>
                                    <p:set>
                                      <p:cBhvr>
                                        <p:cTn id="177" dur="1" fill="hold">
                                          <p:stCondLst>
                                            <p:cond delay="0"/>
                                          </p:stCondLst>
                                        </p:cTn>
                                        <p:tgtEl>
                                          <p:spTgt spid="55"/>
                                        </p:tgtEl>
                                        <p:attrNameLst>
                                          <p:attrName>style.visibility</p:attrName>
                                        </p:attrNameLst>
                                      </p:cBhvr>
                                      <p:to>
                                        <p:strVal val="visible"/>
                                      </p:to>
                                    </p:set>
                                    <p:animEffect transition="in" filter="blinds(horizontal)">
                                      <p:cBhvr>
                                        <p:cTn id="178" dur="500"/>
                                        <p:tgtEl>
                                          <p:spTgt spid="55"/>
                                        </p:tgtEl>
                                      </p:cBhvr>
                                    </p:animEffect>
                                  </p:childTnLst>
                                </p:cTn>
                              </p:par>
                              <p:par>
                                <p:cTn id="179" presetID="3" presetClass="entr" presetSubtype="10" fill="hold" nodeType="withEffect">
                                  <p:stCondLst>
                                    <p:cond delay="0"/>
                                  </p:stCondLst>
                                  <p:childTnLst>
                                    <p:set>
                                      <p:cBhvr>
                                        <p:cTn id="180" dur="1" fill="hold">
                                          <p:stCondLst>
                                            <p:cond delay="0"/>
                                          </p:stCondLst>
                                        </p:cTn>
                                        <p:tgtEl>
                                          <p:spTgt spid="56"/>
                                        </p:tgtEl>
                                        <p:attrNameLst>
                                          <p:attrName>style.visibility</p:attrName>
                                        </p:attrNameLst>
                                      </p:cBhvr>
                                      <p:to>
                                        <p:strVal val="visible"/>
                                      </p:to>
                                    </p:set>
                                    <p:animEffect transition="in" filter="blinds(horizontal)">
                                      <p:cBhvr>
                                        <p:cTn id="181" dur="500"/>
                                        <p:tgtEl>
                                          <p:spTgt spid="56"/>
                                        </p:tgtEl>
                                      </p:cBhvr>
                                    </p:animEffect>
                                  </p:childTnLst>
                                </p:cTn>
                              </p:par>
                              <p:par>
                                <p:cTn id="182" presetID="3" presetClass="entr" presetSubtype="10" fill="hold" grpId="0" nodeType="withEffect">
                                  <p:stCondLst>
                                    <p:cond delay="0"/>
                                  </p:stCondLst>
                                  <p:childTnLst>
                                    <p:set>
                                      <p:cBhvr>
                                        <p:cTn id="183" dur="1" fill="hold">
                                          <p:stCondLst>
                                            <p:cond delay="0"/>
                                          </p:stCondLst>
                                        </p:cTn>
                                        <p:tgtEl>
                                          <p:spTgt spid="57"/>
                                        </p:tgtEl>
                                        <p:attrNameLst>
                                          <p:attrName>style.visibility</p:attrName>
                                        </p:attrNameLst>
                                      </p:cBhvr>
                                      <p:to>
                                        <p:strVal val="visible"/>
                                      </p:to>
                                    </p:set>
                                    <p:animEffect transition="in" filter="blinds(horizontal)">
                                      <p:cBhvr>
                                        <p:cTn id="184" dur="500"/>
                                        <p:tgtEl>
                                          <p:spTgt spid="57"/>
                                        </p:tgtEl>
                                      </p:cBhvr>
                                    </p:animEffect>
                                  </p:childTnLst>
                                </p:cTn>
                              </p:par>
                              <p:par>
                                <p:cTn id="185" presetID="3" presetClass="entr" presetSubtype="10" fill="hold" nodeType="withEffect">
                                  <p:stCondLst>
                                    <p:cond delay="0"/>
                                  </p:stCondLst>
                                  <p:childTnLst>
                                    <p:set>
                                      <p:cBhvr>
                                        <p:cTn id="186" dur="1" fill="hold">
                                          <p:stCondLst>
                                            <p:cond delay="0"/>
                                          </p:stCondLst>
                                        </p:cTn>
                                        <p:tgtEl>
                                          <p:spTgt spid="58"/>
                                        </p:tgtEl>
                                        <p:attrNameLst>
                                          <p:attrName>style.visibility</p:attrName>
                                        </p:attrNameLst>
                                      </p:cBhvr>
                                      <p:to>
                                        <p:strVal val="visible"/>
                                      </p:to>
                                    </p:set>
                                    <p:animEffect transition="in" filter="blinds(horizontal)">
                                      <p:cBhvr>
                                        <p:cTn id="187" dur="500"/>
                                        <p:tgtEl>
                                          <p:spTgt spid="58"/>
                                        </p:tgtEl>
                                      </p:cBhvr>
                                    </p:animEffect>
                                  </p:childTnLst>
                                </p:cTn>
                              </p:par>
                              <p:par>
                                <p:cTn id="188" presetID="3" presetClass="entr" presetSubtype="10" fill="hold" grpId="0" nodeType="withEffect">
                                  <p:stCondLst>
                                    <p:cond delay="0"/>
                                  </p:stCondLst>
                                  <p:childTnLst>
                                    <p:set>
                                      <p:cBhvr>
                                        <p:cTn id="189" dur="1" fill="hold">
                                          <p:stCondLst>
                                            <p:cond delay="0"/>
                                          </p:stCondLst>
                                        </p:cTn>
                                        <p:tgtEl>
                                          <p:spTgt spid="59"/>
                                        </p:tgtEl>
                                        <p:attrNameLst>
                                          <p:attrName>style.visibility</p:attrName>
                                        </p:attrNameLst>
                                      </p:cBhvr>
                                      <p:to>
                                        <p:strVal val="visible"/>
                                      </p:to>
                                    </p:set>
                                    <p:animEffect transition="in" filter="blinds(horizontal)">
                                      <p:cBhvr>
                                        <p:cTn id="190" dur="500"/>
                                        <p:tgtEl>
                                          <p:spTgt spid="59"/>
                                        </p:tgtEl>
                                      </p:cBhvr>
                                    </p:animEffect>
                                  </p:childTnLst>
                                </p:cTn>
                              </p:par>
                              <p:par>
                                <p:cTn id="191" presetID="3" presetClass="entr" presetSubtype="10" fill="hold" nodeType="withEffect">
                                  <p:stCondLst>
                                    <p:cond delay="0"/>
                                  </p:stCondLst>
                                  <p:childTnLst>
                                    <p:set>
                                      <p:cBhvr>
                                        <p:cTn id="192" dur="1" fill="hold">
                                          <p:stCondLst>
                                            <p:cond delay="0"/>
                                          </p:stCondLst>
                                        </p:cTn>
                                        <p:tgtEl>
                                          <p:spTgt spid="60"/>
                                        </p:tgtEl>
                                        <p:attrNameLst>
                                          <p:attrName>style.visibility</p:attrName>
                                        </p:attrNameLst>
                                      </p:cBhvr>
                                      <p:to>
                                        <p:strVal val="visible"/>
                                      </p:to>
                                    </p:set>
                                    <p:animEffect transition="in" filter="blinds(horizontal)">
                                      <p:cBhvr>
                                        <p:cTn id="193" dur="500"/>
                                        <p:tgtEl>
                                          <p:spTgt spid="60"/>
                                        </p:tgtEl>
                                      </p:cBhvr>
                                    </p:animEffect>
                                  </p:childTnLst>
                                </p:cTn>
                              </p:par>
                              <p:par>
                                <p:cTn id="194" presetID="3" presetClass="entr" presetSubtype="10" fill="hold" grpId="0" nodeType="withEffect">
                                  <p:stCondLst>
                                    <p:cond delay="0"/>
                                  </p:stCondLst>
                                  <p:childTnLst>
                                    <p:set>
                                      <p:cBhvr>
                                        <p:cTn id="195" dur="1" fill="hold">
                                          <p:stCondLst>
                                            <p:cond delay="0"/>
                                          </p:stCondLst>
                                        </p:cTn>
                                        <p:tgtEl>
                                          <p:spTgt spid="61"/>
                                        </p:tgtEl>
                                        <p:attrNameLst>
                                          <p:attrName>style.visibility</p:attrName>
                                        </p:attrNameLst>
                                      </p:cBhvr>
                                      <p:to>
                                        <p:strVal val="visible"/>
                                      </p:to>
                                    </p:set>
                                    <p:animEffect transition="in" filter="blinds(horizontal)">
                                      <p:cBhvr>
                                        <p:cTn id="196" dur="500"/>
                                        <p:tgtEl>
                                          <p:spTgt spid="61"/>
                                        </p:tgtEl>
                                      </p:cBhvr>
                                    </p:animEffect>
                                  </p:childTnLst>
                                </p:cTn>
                              </p:par>
                              <p:par>
                                <p:cTn id="197" presetID="3" presetClass="entr" presetSubtype="10" fill="hold" nodeType="withEffect">
                                  <p:stCondLst>
                                    <p:cond delay="0"/>
                                  </p:stCondLst>
                                  <p:childTnLst>
                                    <p:set>
                                      <p:cBhvr>
                                        <p:cTn id="198" dur="1" fill="hold">
                                          <p:stCondLst>
                                            <p:cond delay="0"/>
                                          </p:stCondLst>
                                        </p:cTn>
                                        <p:tgtEl>
                                          <p:spTgt spid="62"/>
                                        </p:tgtEl>
                                        <p:attrNameLst>
                                          <p:attrName>style.visibility</p:attrName>
                                        </p:attrNameLst>
                                      </p:cBhvr>
                                      <p:to>
                                        <p:strVal val="visible"/>
                                      </p:to>
                                    </p:set>
                                    <p:animEffect transition="in" filter="blinds(horizontal)">
                                      <p:cBhvr>
                                        <p:cTn id="199" dur="500"/>
                                        <p:tgtEl>
                                          <p:spTgt spid="62"/>
                                        </p:tgtEl>
                                      </p:cBhvr>
                                    </p:animEffect>
                                  </p:childTnLst>
                                </p:cTn>
                              </p:par>
                              <p:par>
                                <p:cTn id="200" presetID="3" presetClass="entr" presetSubtype="10" fill="hold" nodeType="withEffect">
                                  <p:stCondLst>
                                    <p:cond delay="0"/>
                                  </p:stCondLst>
                                  <p:childTnLst>
                                    <p:set>
                                      <p:cBhvr>
                                        <p:cTn id="201" dur="1" fill="hold">
                                          <p:stCondLst>
                                            <p:cond delay="0"/>
                                          </p:stCondLst>
                                        </p:cTn>
                                        <p:tgtEl>
                                          <p:spTgt spid="64"/>
                                        </p:tgtEl>
                                        <p:attrNameLst>
                                          <p:attrName>style.visibility</p:attrName>
                                        </p:attrNameLst>
                                      </p:cBhvr>
                                      <p:to>
                                        <p:strVal val="visible"/>
                                      </p:to>
                                    </p:set>
                                    <p:animEffect transition="in" filter="blinds(horizontal)">
                                      <p:cBhvr>
                                        <p:cTn id="202" dur="500"/>
                                        <p:tgtEl>
                                          <p:spTgt spid="64"/>
                                        </p:tgtEl>
                                      </p:cBhvr>
                                    </p:animEffect>
                                  </p:childTnLst>
                                </p:cTn>
                              </p:par>
                              <p:par>
                                <p:cTn id="203" presetID="3" presetClass="entr" presetSubtype="10" fill="hold" grpId="0" nodeType="withEffect">
                                  <p:stCondLst>
                                    <p:cond delay="0"/>
                                  </p:stCondLst>
                                  <p:childTnLst>
                                    <p:set>
                                      <p:cBhvr>
                                        <p:cTn id="204" dur="1" fill="hold">
                                          <p:stCondLst>
                                            <p:cond delay="0"/>
                                          </p:stCondLst>
                                        </p:cTn>
                                        <p:tgtEl>
                                          <p:spTgt spid="65"/>
                                        </p:tgtEl>
                                        <p:attrNameLst>
                                          <p:attrName>style.visibility</p:attrName>
                                        </p:attrNameLst>
                                      </p:cBhvr>
                                      <p:to>
                                        <p:strVal val="visible"/>
                                      </p:to>
                                    </p:set>
                                    <p:animEffect transition="in" filter="blinds(horizontal)">
                                      <p:cBhvr>
                                        <p:cTn id="205" dur="500"/>
                                        <p:tgtEl>
                                          <p:spTgt spid="65"/>
                                        </p:tgtEl>
                                      </p:cBhvr>
                                    </p:animEffect>
                                  </p:childTnLst>
                                </p:cTn>
                              </p:par>
                              <p:par>
                                <p:cTn id="206" presetID="3" presetClass="entr" presetSubtype="10" fill="hold" nodeType="withEffect">
                                  <p:stCondLst>
                                    <p:cond delay="0"/>
                                  </p:stCondLst>
                                  <p:childTnLst>
                                    <p:set>
                                      <p:cBhvr>
                                        <p:cTn id="207" dur="1" fill="hold">
                                          <p:stCondLst>
                                            <p:cond delay="0"/>
                                          </p:stCondLst>
                                        </p:cTn>
                                        <p:tgtEl>
                                          <p:spTgt spid="66"/>
                                        </p:tgtEl>
                                        <p:attrNameLst>
                                          <p:attrName>style.visibility</p:attrName>
                                        </p:attrNameLst>
                                      </p:cBhvr>
                                      <p:to>
                                        <p:strVal val="visible"/>
                                      </p:to>
                                    </p:set>
                                    <p:animEffect transition="in" filter="blinds(horizontal)">
                                      <p:cBhvr>
                                        <p:cTn id="208" dur="500"/>
                                        <p:tgtEl>
                                          <p:spTgt spid="66"/>
                                        </p:tgtEl>
                                      </p:cBhvr>
                                    </p:animEffect>
                                  </p:childTnLst>
                                </p:cTn>
                              </p:par>
                              <p:par>
                                <p:cTn id="209" presetID="3" presetClass="entr" presetSubtype="10" fill="hold" grpId="0" nodeType="withEffect">
                                  <p:stCondLst>
                                    <p:cond delay="0"/>
                                  </p:stCondLst>
                                  <p:childTnLst>
                                    <p:set>
                                      <p:cBhvr>
                                        <p:cTn id="210" dur="1" fill="hold">
                                          <p:stCondLst>
                                            <p:cond delay="0"/>
                                          </p:stCondLst>
                                        </p:cTn>
                                        <p:tgtEl>
                                          <p:spTgt spid="67"/>
                                        </p:tgtEl>
                                        <p:attrNameLst>
                                          <p:attrName>style.visibility</p:attrName>
                                        </p:attrNameLst>
                                      </p:cBhvr>
                                      <p:to>
                                        <p:strVal val="visible"/>
                                      </p:to>
                                    </p:set>
                                    <p:animEffect transition="in" filter="blinds(horizontal)">
                                      <p:cBhvr>
                                        <p:cTn id="211" dur="500"/>
                                        <p:tgtEl>
                                          <p:spTgt spid="67"/>
                                        </p:tgtEl>
                                      </p:cBhvr>
                                    </p:animEffect>
                                  </p:childTnLst>
                                </p:cTn>
                              </p:par>
                              <p:par>
                                <p:cTn id="212" presetID="3" presetClass="entr" presetSubtype="10" fill="hold" nodeType="withEffect">
                                  <p:stCondLst>
                                    <p:cond delay="0"/>
                                  </p:stCondLst>
                                  <p:childTnLst>
                                    <p:set>
                                      <p:cBhvr>
                                        <p:cTn id="213" dur="1" fill="hold">
                                          <p:stCondLst>
                                            <p:cond delay="0"/>
                                          </p:stCondLst>
                                        </p:cTn>
                                        <p:tgtEl>
                                          <p:spTgt spid="68"/>
                                        </p:tgtEl>
                                        <p:attrNameLst>
                                          <p:attrName>style.visibility</p:attrName>
                                        </p:attrNameLst>
                                      </p:cBhvr>
                                      <p:to>
                                        <p:strVal val="visible"/>
                                      </p:to>
                                    </p:set>
                                    <p:animEffect transition="in" filter="blinds(horizontal)">
                                      <p:cBhvr>
                                        <p:cTn id="214" dur="500"/>
                                        <p:tgtEl>
                                          <p:spTgt spid="68"/>
                                        </p:tgtEl>
                                      </p:cBhvr>
                                    </p:animEffect>
                                  </p:childTnLst>
                                </p:cTn>
                              </p:par>
                              <p:par>
                                <p:cTn id="215" presetID="3" presetClass="entr" presetSubtype="10"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in" filter="blinds(horizontal)">
                                      <p:cBhvr>
                                        <p:cTn id="217" dur="500"/>
                                        <p:tgtEl>
                                          <p:spTgt spid="71"/>
                                        </p:tgtEl>
                                      </p:cBhvr>
                                    </p:animEffect>
                                  </p:childTnLst>
                                </p:cTn>
                              </p:par>
                              <p:par>
                                <p:cTn id="218" presetID="3" presetClass="entr" presetSubtype="10" fill="hold" nodeType="withEffect">
                                  <p:stCondLst>
                                    <p:cond delay="0"/>
                                  </p:stCondLst>
                                  <p:childTnLst>
                                    <p:set>
                                      <p:cBhvr>
                                        <p:cTn id="219" dur="1" fill="hold">
                                          <p:stCondLst>
                                            <p:cond delay="0"/>
                                          </p:stCondLst>
                                        </p:cTn>
                                        <p:tgtEl>
                                          <p:spTgt spid="72"/>
                                        </p:tgtEl>
                                        <p:attrNameLst>
                                          <p:attrName>style.visibility</p:attrName>
                                        </p:attrNameLst>
                                      </p:cBhvr>
                                      <p:to>
                                        <p:strVal val="visible"/>
                                      </p:to>
                                    </p:set>
                                    <p:animEffect transition="in" filter="blinds(horizontal)">
                                      <p:cBhvr>
                                        <p:cTn id="220" dur="500"/>
                                        <p:tgtEl>
                                          <p:spTgt spid="72"/>
                                        </p:tgtEl>
                                      </p:cBhvr>
                                    </p:animEffect>
                                  </p:childTnLst>
                                </p:cTn>
                              </p:par>
                              <p:par>
                                <p:cTn id="221" presetID="3" presetClass="entr" presetSubtype="10" fill="hold" grpId="0" nodeType="withEffect">
                                  <p:stCondLst>
                                    <p:cond delay="0"/>
                                  </p:stCondLst>
                                  <p:childTnLst>
                                    <p:set>
                                      <p:cBhvr>
                                        <p:cTn id="222" dur="1" fill="hold">
                                          <p:stCondLst>
                                            <p:cond delay="0"/>
                                          </p:stCondLst>
                                        </p:cTn>
                                        <p:tgtEl>
                                          <p:spTgt spid="73"/>
                                        </p:tgtEl>
                                        <p:attrNameLst>
                                          <p:attrName>style.visibility</p:attrName>
                                        </p:attrNameLst>
                                      </p:cBhvr>
                                      <p:to>
                                        <p:strVal val="visible"/>
                                      </p:to>
                                    </p:set>
                                    <p:animEffect transition="in" filter="blinds(horizontal)">
                                      <p:cBhvr>
                                        <p:cTn id="223" dur="500"/>
                                        <p:tgtEl>
                                          <p:spTgt spid="73"/>
                                        </p:tgtEl>
                                      </p:cBhvr>
                                    </p:animEffect>
                                  </p:childTnLst>
                                </p:cTn>
                              </p:par>
                              <p:par>
                                <p:cTn id="224" presetID="3" presetClass="entr" presetSubtype="10" fill="hold" nodeType="withEffect">
                                  <p:stCondLst>
                                    <p:cond delay="0"/>
                                  </p:stCondLst>
                                  <p:childTnLst>
                                    <p:set>
                                      <p:cBhvr>
                                        <p:cTn id="225" dur="1" fill="hold">
                                          <p:stCondLst>
                                            <p:cond delay="0"/>
                                          </p:stCondLst>
                                        </p:cTn>
                                        <p:tgtEl>
                                          <p:spTgt spid="74"/>
                                        </p:tgtEl>
                                        <p:attrNameLst>
                                          <p:attrName>style.visibility</p:attrName>
                                        </p:attrNameLst>
                                      </p:cBhvr>
                                      <p:to>
                                        <p:strVal val="visible"/>
                                      </p:to>
                                    </p:set>
                                    <p:animEffect transition="in" filter="blinds(horizontal)">
                                      <p:cBhvr>
                                        <p:cTn id="226" dur="500"/>
                                        <p:tgtEl>
                                          <p:spTgt spid="74"/>
                                        </p:tgtEl>
                                      </p:cBhvr>
                                    </p:animEffect>
                                  </p:childTnLst>
                                </p:cTn>
                              </p:par>
                              <p:par>
                                <p:cTn id="227" presetID="3" presetClass="entr" presetSubtype="10" fill="hold" grpId="0" nodeType="withEffect">
                                  <p:stCondLst>
                                    <p:cond delay="0"/>
                                  </p:stCondLst>
                                  <p:childTnLst>
                                    <p:set>
                                      <p:cBhvr>
                                        <p:cTn id="228" dur="1" fill="hold">
                                          <p:stCondLst>
                                            <p:cond delay="0"/>
                                          </p:stCondLst>
                                        </p:cTn>
                                        <p:tgtEl>
                                          <p:spTgt spid="75"/>
                                        </p:tgtEl>
                                        <p:attrNameLst>
                                          <p:attrName>style.visibility</p:attrName>
                                        </p:attrNameLst>
                                      </p:cBhvr>
                                      <p:to>
                                        <p:strVal val="visible"/>
                                      </p:to>
                                    </p:set>
                                    <p:animEffect transition="in" filter="blinds(horizontal)">
                                      <p:cBhvr>
                                        <p:cTn id="229" dur="500"/>
                                        <p:tgtEl>
                                          <p:spTgt spid="75"/>
                                        </p:tgtEl>
                                      </p:cBhvr>
                                    </p:animEffect>
                                  </p:childTnLst>
                                </p:cTn>
                              </p:par>
                              <p:par>
                                <p:cTn id="230" presetID="3" presetClass="entr" presetSubtype="10" fill="hold" nodeType="withEffect">
                                  <p:stCondLst>
                                    <p:cond delay="0"/>
                                  </p:stCondLst>
                                  <p:childTnLst>
                                    <p:set>
                                      <p:cBhvr>
                                        <p:cTn id="231" dur="1" fill="hold">
                                          <p:stCondLst>
                                            <p:cond delay="0"/>
                                          </p:stCondLst>
                                        </p:cTn>
                                        <p:tgtEl>
                                          <p:spTgt spid="76"/>
                                        </p:tgtEl>
                                        <p:attrNameLst>
                                          <p:attrName>style.visibility</p:attrName>
                                        </p:attrNameLst>
                                      </p:cBhvr>
                                      <p:to>
                                        <p:strVal val="visible"/>
                                      </p:to>
                                    </p:set>
                                    <p:animEffect transition="in" filter="blinds(horizontal)">
                                      <p:cBhvr>
                                        <p:cTn id="232" dur="500"/>
                                        <p:tgtEl>
                                          <p:spTgt spid="76"/>
                                        </p:tgtEl>
                                      </p:cBhvr>
                                    </p:animEffect>
                                  </p:childTnLst>
                                </p:cTn>
                              </p:par>
                              <p:par>
                                <p:cTn id="233" presetID="3" presetClass="entr" presetSubtype="10" fill="hold" grpId="0" nodeType="withEffect">
                                  <p:stCondLst>
                                    <p:cond delay="0"/>
                                  </p:stCondLst>
                                  <p:childTnLst>
                                    <p:set>
                                      <p:cBhvr>
                                        <p:cTn id="234" dur="1" fill="hold">
                                          <p:stCondLst>
                                            <p:cond delay="0"/>
                                          </p:stCondLst>
                                        </p:cTn>
                                        <p:tgtEl>
                                          <p:spTgt spid="77"/>
                                        </p:tgtEl>
                                        <p:attrNameLst>
                                          <p:attrName>style.visibility</p:attrName>
                                        </p:attrNameLst>
                                      </p:cBhvr>
                                      <p:to>
                                        <p:strVal val="visible"/>
                                      </p:to>
                                    </p:set>
                                    <p:animEffect transition="in" filter="blinds(horizontal)">
                                      <p:cBhvr>
                                        <p:cTn id="235" dur="500"/>
                                        <p:tgtEl>
                                          <p:spTgt spid="77"/>
                                        </p:tgtEl>
                                      </p:cBhvr>
                                    </p:animEffect>
                                  </p:childTnLst>
                                </p:cTn>
                              </p:par>
                              <p:par>
                                <p:cTn id="236" presetID="3" presetClass="entr" presetSubtype="10" fill="hold" grpId="0" nodeType="withEffect">
                                  <p:stCondLst>
                                    <p:cond delay="0"/>
                                  </p:stCondLst>
                                  <p:childTnLst>
                                    <p:set>
                                      <p:cBhvr>
                                        <p:cTn id="237" dur="1" fill="hold">
                                          <p:stCondLst>
                                            <p:cond delay="0"/>
                                          </p:stCondLst>
                                        </p:cTn>
                                        <p:tgtEl>
                                          <p:spTgt spid="78"/>
                                        </p:tgtEl>
                                        <p:attrNameLst>
                                          <p:attrName>style.visibility</p:attrName>
                                        </p:attrNameLst>
                                      </p:cBhvr>
                                      <p:to>
                                        <p:strVal val="visible"/>
                                      </p:to>
                                    </p:set>
                                    <p:animEffect transition="in" filter="blinds(horizontal)">
                                      <p:cBhvr>
                                        <p:cTn id="238" dur="500"/>
                                        <p:tgtEl>
                                          <p:spTgt spid="78"/>
                                        </p:tgtEl>
                                      </p:cBhvr>
                                    </p:animEffect>
                                  </p:childTnLst>
                                </p:cTn>
                              </p:par>
                              <p:par>
                                <p:cTn id="239" presetID="3" presetClass="entr" presetSubtype="10" fill="hold" grpId="0" nodeType="withEffect">
                                  <p:stCondLst>
                                    <p:cond delay="0"/>
                                  </p:stCondLst>
                                  <p:childTnLst>
                                    <p:set>
                                      <p:cBhvr>
                                        <p:cTn id="240" dur="1" fill="hold">
                                          <p:stCondLst>
                                            <p:cond delay="0"/>
                                          </p:stCondLst>
                                        </p:cTn>
                                        <p:tgtEl>
                                          <p:spTgt spid="79"/>
                                        </p:tgtEl>
                                        <p:attrNameLst>
                                          <p:attrName>style.visibility</p:attrName>
                                        </p:attrNameLst>
                                      </p:cBhvr>
                                      <p:to>
                                        <p:strVal val="visible"/>
                                      </p:to>
                                    </p:set>
                                    <p:animEffect transition="in" filter="blinds(horizontal)">
                                      <p:cBhvr>
                                        <p:cTn id="241" dur="500"/>
                                        <p:tgtEl>
                                          <p:spTgt spid="79"/>
                                        </p:tgtEl>
                                      </p:cBhvr>
                                    </p:animEffect>
                                  </p:childTnLst>
                                </p:cTn>
                              </p:par>
                              <p:par>
                                <p:cTn id="242" presetID="3" presetClass="entr" presetSubtype="10" fill="hold" nodeType="withEffect">
                                  <p:stCondLst>
                                    <p:cond delay="0"/>
                                  </p:stCondLst>
                                  <p:childTnLst>
                                    <p:set>
                                      <p:cBhvr>
                                        <p:cTn id="243" dur="1" fill="hold">
                                          <p:stCondLst>
                                            <p:cond delay="0"/>
                                          </p:stCondLst>
                                        </p:cTn>
                                        <p:tgtEl>
                                          <p:spTgt spid="80"/>
                                        </p:tgtEl>
                                        <p:attrNameLst>
                                          <p:attrName>style.visibility</p:attrName>
                                        </p:attrNameLst>
                                      </p:cBhvr>
                                      <p:to>
                                        <p:strVal val="visible"/>
                                      </p:to>
                                    </p:set>
                                    <p:animEffect transition="in" filter="blinds(horizontal)">
                                      <p:cBhvr>
                                        <p:cTn id="244" dur="500"/>
                                        <p:tgtEl>
                                          <p:spTgt spid="80"/>
                                        </p:tgtEl>
                                      </p:cBhvr>
                                    </p:animEffect>
                                  </p:childTnLst>
                                </p:cTn>
                              </p:par>
                              <p:par>
                                <p:cTn id="245" presetID="3" presetClass="entr" presetSubtype="10" fill="hold" grpId="0" nodeType="withEffect">
                                  <p:stCondLst>
                                    <p:cond delay="0"/>
                                  </p:stCondLst>
                                  <p:childTnLst>
                                    <p:set>
                                      <p:cBhvr>
                                        <p:cTn id="246" dur="1" fill="hold">
                                          <p:stCondLst>
                                            <p:cond delay="0"/>
                                          </p:stCondLst>
                                        </p:cTn>
                                        <p:tgtEl>
                                          <p:spTgt spid="81"/>
                                        </p:tgtEl>
                                        <p:attrNameLst>
                                          <p:attrName>style.visibility</p:attrName>
                                        </p:attrNameLst>
                                      </p:cBhvr>
                                      <p:to>
                                        <p:strVal val="visible"/>
                                      </p:to>
                                    </p:set>
                                    <p:animEffect transition="in" filter="blinds(horizontal)">
                                      <p:cBhvr>
                                        <p:cTn id="247" dur="500"/>
                                        <p:tgtEl>
                                          <p:spTgt spid="81"/>
                                        </p:tgtEl>
                                      </p:cBhvr>
                                    </p:animEffect>
                                  </p:childTnLst>
                                </p:cTn>
                              </p:par>
                              <p:par>
                                <p:cTn id="248" presetID="3" presetClass="entr" presetSubtype="10" fill="hold" nodeType="withEffect">
                                  <p:stCondLst>
                                    <p:cond delay="0"/>
                                  </p:stCondLst>
                                  <p:childTnLst>
                                    <p:set>
                                      <p:cBhvr>
                                        <p:cTn id="249" dur="1" fill="hold">
                                          <p:stCondLst>
                                            <p:cond delay="0"/>
                                          </p:stCondLst>
                                        </p:cTn>
                                        <p:tgtEl>
                                          <p:spTgt spid="82"/>
                                        </p:tgtEl>
                                        <p:attrNameLst>
                                          <p:attrName>style.visibility</p:attrName>
                                        </p:attrNameLst>
                                      </p:cBhvr>
                                      <p:to>
                                        <p:strVal val="visible"/>
                                      </p:to>
                                    </p:set>
                                    <p:animEffect transition="in" filter="blinds(horizontal)">
                                      <p:cBhvr>
                                        <p:cTn id="250" dur="500"/>
                                        <p:tgtEl>
                                          <p:spTgt spid="82"/>
                                        </p:tgtEl>
                                      </p:cBhvr>
                                    </p:animEffect>
                                  </p:childTnLst>
                                </p:cTn>
                              </p:par>
                              <p:par>
                                <p:cTn id="251" presetID="3" presetClass="entr" presetSubtype="10" fill="hold" nodeType="withEffect">
                                  <p:stCondLst>
                                    <p:cond delay="0"/>
                                  </p:stCondLst>
                                  <p:childTnLst>
                                    <p:set>
                                      <p:cBhvr>
                                        <p:cTn id="252" dur="1" fill="hold">
                                          <p:stCondLst>
                                            <p:cond delay="0"/>
                                          </p:stCondLst>
                                        </p:cTn>
                                        <p:tgtEl>
                                          <p:spTgt spid="83"/>
                                        </p:tgtEl>
                                        <p:attrNameLst>
                                          <p:attrName>style.visibility</p:attrName>
                                        </p:attrNameLst>
                                      </p:cBhvr>
                                      <p:to>
                                        <p:strVal val="visible"/>
                                      </p:to>
                                    </p:set>
                                    <p:animEffect transition="in" filter="blinds(horizontal)">
                                      <p:cBhvr>
                                        <p:cTn id="253" dur="500"/>
                                        <p:tgtEl>
                                          <p:spTgt spid="83"/>
                                        </p:tgtEl>
                                      </p:cBhvr>
                                    </p:animEffect>
                                  </p:childTnLst>
                                </p:cTn>
                              </p:par>
                              <p:par>
                                <p:cTn id="254" presetID="3" presetClass="entr" presetSubtype="10" fill="hold" grpId="0" nodeType="withEffect">
                                  <p:stCondLst>
                                    <p:cond delay="0"/>
                                  </p:stCondLst>
                                  <p:childTnLst>
                                    <p:set>
                                      <p:cBhvr>
                                        <p:cTn id="255" dur="1" fill="hold">
                                          <p:stCondLst>
                                            <p:cond delay="0"/>
                                          </p:stCondLst>
                                        </p:cTn>
                                        <p:tgtEl>
                                          <p:spTgt spid="84"/>
                                        </p:tgtEl>
                                        <p:attrNameLst>
                                          <p:attrName>style.visibility</p:attrName>
                                        </p:attrNameLst>
                                      </p:cBhvr>
                                      <p:to>
                                        <p:strVal val="visible"/>
                                      </p:to>
                                    </p:set>
                                    <p:animEffect transition="in" filter="blinds(horizontal)">
                                      <p:cBhvr>
                                        <p:cTn id="256" dur="500"/>
                                        <p:tgtEl>
                                          <p:spTgt spid="84"/>
                                        </p:tgtEl>
                                      </p:cBhvr>
                                    </p:animEffect>
                                  </p:childTnLst>
                                </p:cTn>
                              </p:par>
                              <p:par>
                                <p:cTn id="257" presetID="3" presetClass="entr" presetSubtype="10" fill="hold" nodeType="withEffect">
                                  <p:stCondLst>
                                    <p:cond delay="0"/>
                                  </p:stCondLst>
                                  <p:childTnLst>
                                    <p:set>
                                      <p:cBhvr>
                                        <p:cTn id="258" dur="1" fill="hold">
                                          <p:stCondLst>
                                            <p:cond delay="0"/>
                                          </p:stCondLst>
                                        </p:cTn>
                                        <p:tgtEl>
                                          <p:spTgt spid="85"/>
                                        </p:tgtEl>
                                        <p:attrNameLst>
                                          <p:attrName>style.visibility</p:attrName>
                                        </p:attrNameLst>
                                      </p:cBhvr>
                                      <p:to>
                                        <p:strVal val="visible"/>
                                      </p:to>
                                    </p:set>
                                    <p:animEffect transition="in" filter="blinds(horizontal)">
                                      <p:cBhvr>
                                        <p:cTn id="259" dur="500"/>
                                        <p:tgtEl>
                                          <p:spTgt spid="85"/>
                                        </p:tgtEl>
                                      </p:cBhvr>
                                    </p:animEffect>
                                  </p:childTnLst>
                                </p:cTn>
                              </p:par>
                              <p:par>
                                <p:cTn id="260" presetID="3" presetClass="entr" presetSubtype="10" fill="hold" grpId="0" nodeType="withEffect">
                                  <p:stCondLst>
                                    <p:cond delay="0"/>
                                  </p:stCondLst>
                                  <p:childTnLst>
                                    <p:set>
                                      <p:cBhvr>
                                        <p:cTn id="261" dur="1" fill="hold">
                                          <p:stCondLst>
                                            <p:cond delay="0"/>
                                          </p:stCondLst>
                                        </p:cTn>
                                        <p:tgtEl>
                                          <p:spTgt spid="86"/>
                                        </p:tgtEl>
                                        <p:attrNameLst>
                                          <p:attrName>style.visibility</p:attrName>
                                        </p:attrNameLst>
                                      </p:cBhvr>
                                      <p:to>
                                        <p:strVal val="visible"/>
                                      </p:to>
                                    </p:set>
                                    <p:animEffect transition="in" filter="blinds(horizontal)">
                                      <p:cBhvr>
                                        <p:cTn id="262" dur="500"/>
                                        <p:tgtEl>
                                          <p:spTgt spid="86"/>
                                        </p:tgtEl>
                                      </p:cBhvr>
                                    </p:animEffect>
                                  </p:childTnLst>
                                </p:cTn>
                              </p:par>
                              <p:par>
                                <p:cTn id="263" presetID="3" presetClass="entr" presetSubtype="10" fill="hold" nodeType="withEffect">
                                  <p:stCondLst>
                                    <p:cond delay="0"/>
                                  </p:stCondLst>
                                  <p:childTnLst>
                                    <p:set>
                                      <p:cBhvr>
                                        <p:cTn id="264" dur="1" fill="hold">
                                          <p:stCondLst>
                                            <p:cond delay="0"/>
                                          </p:stCondLst>
                                        </p:cTn>
                                        <p:tgtEl>
                                          <p:spTgt spid="87"/>
                                        </p:tgtEl>
                                        <p:attrNameLst>
                                          <p:attrName>style.visibility</p:attrName>
                                        </p:attrNameLst>
                                      </p:cBhvr>
                                      <p:to>
                                        <p:strVal val="visible"/>
                                      </p:to>
                                    </p:set>
                                    <p:animEffect transition="in" filter="blinds(horizontal)">
                                      <p:cBhvr>
                                        <p:cTn id="265" dur="500"/>
                                        <p:tgtEl>
                                          <p:spTgt spid="87"/>
                                        </p:tgtEl>
                                      </p:cBhvr>
                                    </p:animEffect>
                                  </p:childTnLst>
                                </p:cTn>
                              </p:par>
                              <p:par>
                                <p:cTn id="266" presetID="3" presetClass="entr" presetSubtype="10" fill="hold" grpId="0" nodeType="withEffect">
                                  <p:stCondLst>
                                    <p:cond delay="0"/>
                                  </p:stCondLst>
                                  <p:childTnLst>
                                    <p:set>
                                      <p:cBhvr>
                                        <p:cTn id="267" dur="1" fill="hold">
                                          <p:stCondLst>
                                            <p:cond delay="0"/>
                                          </p:stCondLst>
                                        </p:cTn>
                                        <p:tgtEl>
                                          <p:spTgt spid="88"/>
                                        </p:tgtEl>
                                        <p:attrNameLst>
                                          <p:attrName>style.visibility</p:attrName>
                                        </p:attrNameLst>
                                      </p:cBhvr>
                                      <p:to>
                                        <p:strVal val="visible"/>
                                      </p:to>
                                    </p:set>
                                    <p:animEffect transition="in" filter="blinds(horizontal)">
                                      <p:cBhvr>
                                        <p:cTn id="268" dur="500"/>
                                        <p:tgtEl>
                                          <p:spTgt spid="88"/>
                                        </p:tgtEl>
                                      </p:cBhvr>
                                    </p:animEffect>
                                  </p:childTnLst>
                                </p:cTn>
                              </p:par>
                              <p:par>
                                <p:cTn id="269" presetID="3" presetClass="entr" presetSubtype="10" fill="hold" nodeType="withEffect">
                                  <p:stCondLst>
                                    <p:cond delay="0"/>
                                  </p:stCondLst>
                                  <p:childTnLst>
                                    <p:set>
                                      <p:cBhvr>
                                        <p:cTn id="270" dur="1" fill="hold">
                                          <p:stCondLst>
                                            <p:cond delay="0"/>
                                          </p:stCondLst>
                                        </p:cTn>
                                        <p:tgtEl>
                                          <p:spTgt spid="89"/>
                                        </p:tgtEl>
                                        <p:attrNameLst>
                                          <p:attrName>style.visibility</p:attrName>
                                        </p:attrNameLst>
                                      </p:cBhvr>
                                      <p:to>
                                        <p:strVal val="visible"/>
                                      </p:to>
                                    </p:set>
                                    <p:animEffect transition="in" filter="blinds(horizontal)">
                                      <p:cBhvr>
                                        <p:cTn id="271" dur="500"/>
                                        <p:tgtEl>
                                          <p:spTgt spid="89"/>
                                        </p:tgtEl>
                                      </p:cBhvr>
                                    </p:animEffect>
                                  </p:childTnLst>
                                </p:cTn>
                              </p:par>
                              <p:par>
                                <p:cTn id="272" presetID="3" presetClass="entr" presetSubtype="10" fill="hold" grpId="0" nodeType="withEffect">
                                  <p:stCondLst>
                                    <p:cond delay="0"/>
                                  </p:stCondLst>
                                  <p:childTnLst>
                                    <p:set>
                                      <p:cBhvr>
                                        <p:cTn id="273" dur="1" fill="hold">
                                          <p:stCondLst>
                                            <p:cond delay="0"/>
                                          </p:stCondLst>
                                        </p:cTn>
                                        <p:tgtEl>
                                          <p:spTgt spid="90"/>
                                        </p:tgtEl>
                                        <p:attrNameLst>
                                          <p:attrName>style.visibility</p:attrName>
                                        </p:attrNameLst>
                                      </p:cBhvr>
                                      <p:to>
                                        <p:strVal val="visible"/>
                                      </p:to>
                                    </p:set>
                                    <p:animEffect transition="in" filter="blinds(horizontal)">
                                      <p:cBhvr>
                                        <p:cTn id="274" dur="500"/>
                                        <p:tgtEl>
                                          <p:spTgt spid="90"/>
                                        </p:tgtEl>
                                      </p:cBhvr>
                                    </p:animEffect>
                                  </p:childTnLst>
                                </p:cTn>
                              </p:par>
                              <p:par>
                                <p:cTn id="275" presetID="3" presetClass="entr" presetSubtype="10" fill="hold" nodeType="withEffect">
                                  <p:stCondLst>
                                    <p:cond delay="0"/>
                                  </p:stCondLst>
                                  <p:childTnLst>
                                    <p:set>
                                      <p:cBhvr>
                                        <p:cTn id="276" dur="1" fill="hold">
                                          <p:stCondLst>
                                            <p:cond delay="0"/>
                                          </p:stCondLst>
                                        </p:cTn>
                                        <p:tgtEl>
                                          <p:spTgt spid="91"/>
                                        </p:tgtEl>
                                        <p:attrNameLst>
                                          <p:attrName>style.visibility</p:attrName>
                                        </p:attrNameLst>
                                      </p:cBhvr>
                                      <p:to>
                                        <p:strVal val="visible"/>
                                      </p:to>
                                    </p:set>
                                    <p:animEffect transition="in" filter="blinds(horizontal)">
                                      <p:cBhvr>
                                        <p:cTn id="277" dur="500"/>
                                        <p:tgtEl>
                                          <p:spTgt spid="91"/>
                                        </p:tgtEl>
                                      </p:cBhvr>
                                    </p:animEffect>
                                  </p:childTnLst>
                                </p:cTn>
                              </p:par>
                              <p:par>
                                <p:cTn id="278" presetID="3" presetClass="entr" presetSubtype="10" fill="hold" grpId="0" nodeType="withEffect">
                                  <p:stCondLst>
                                    <p:cond delay="0"/>
                                  </p:stCondLst>
                                  <p:childTnLst>
                                    <p:set>
                                      <p:cBhvr>
                                        <p:cTn id="279" dur="1" fill="hold">
                                          <p:stCondLst>
                                            <p:cond delay="0"/>
                                          </p:stCondLst>
                                        </p:cTn>
                                        <p:tgtEl>
                                          <p:spTgt spid="92"/>
                                        </p:tgtEl>
                                        <p:attrNameLst>
                                          <p:attrName>style.visibility</p:attrName>
                                        </p:attrNameLst>
                                      </p:cBhvr>
                                      <p:to>
                                        <p:strVal val="visible"/>
                                      </p:to>
                                    </p:set>
                                    <p:animEffect transition="in" filter="blinds(horizontal)">
                                      <p:cBhvr>
                                        <p:cTn id="280" dur="500"/>
                                        <p:tgtEl>
                                          <p:spTgt spid="92"/>
                                        </p:tgtEl>
                                      </p:cBhvr>
                                    </p:animEffect>
                                  </p:childTnLst>
                                </p:cTn>
                              </p:par>
                              <p:par>
                                <p:cTn id="281" presetID="3" presetClass="entr" presetSubtype="10" fill="hold" nodeType="withEffect">
                                  <p:stCondLst>
                                    <p:cond delay="0"/>
                                  </p:stCondLst>
                                  <p:childTnLst>
                                    <p:set>
                                      <p:cBhvr>
                                        <p:cTn id="282" dur="1" fill="hold">
                                          <p:stCondLst>
                                            <p:cond delay="0"/>
                                          </p:stCondLst>
                                        </p:cTn>
                                        <p:tgtEl>
                                          <p:spTgt spid="93"/>
                                        </p:tgtEl>
                                        <p:attrNameLst>
                                          <p:attrName>style.visibility</p:attrName>
                                        </p:attrNameLst>
                                      </p:cBhvr>
                                      <p:to>
                                        <p:strVal val="visible"/>
                                      </p:to>
                                    </p:set>
                                    <p:animEffect transition="in" filter="blinds(horizontal)">
                                      <p:cBhvr>
                                        <p:cTn id="283" dur="500"/>
                                        <p:tgtEl>
                                          <p:spTgt spid="93"/>
                                        </p:tgtEl>
                                      </p:cBhvr>
                                    </p:animEffect>
                                  </p:childTnLst>
                                </p:cTn>
                              </p:par>
                              <p:par>
                                <p:cTn id="284" presetID="3" presetClass="entr" presetSubtype="10" fill="hold" grpId="0" nodeType="withEffect">
                                  <p:stCondLst>
                                    <p:cond delay="0"/>
                                  </p:stCondLst>
                                  <p:childTnLst>
                                    <p:set>
                                      <p:cBhvr>
                                        <p:cTn id="285" dur="1" fill="hold">
                                          <p:stCondLst>
                                            <p:cond delay="0"/>
                                          </p:stCondLst>
                                        </p:cTn>
                                        <p:tgtEl>
                                          <p:spTgt spid="94"/>
                                        </p:tgtEl>
                                        <p:attrNameLst>
                                          <p:attrName>style.visibility</p:attrName>
                                        </p:attrNameLst>
                                      </p:cBhvr>
                                      <p:to>
                                        <p:strVal val="visible"/>
                                      </p:to>
                                    </p:set>
                                    <p:animEffect transition="in" filter="blinds(horizontal)">
                                      <p:cBhvr>
                                        <p:cTn id="286" dur="500"/>
                                        <p:tgtEl>
                                          <p:spTgt spid="94"/>
                                        </p:tgtEl>
                                      </p:cBhvr>
                                    </p:animEffect>
                                  </p:childTnLst>
                                </p:cTn>
                              </p:par>
                              <p:par>
                                <p:cTn id="287" presetID="3" presetClass="entr" presetSubtype="10" fill="hold" nodeType="withEffect">
                                  <p:stCondLst>
                                    <p:cond delay="0"/>
                                  </p:stCondLst>
                                  <p:childTnLst>
                                    <p:set>
                                      <p:cBhvr>
                                        <p:cTn id="288" dur="1" fill="hold">
                                          <p:stCondLst>
                                            <p:cond delay="0"/>
                                          </p:stCondLst>
                                        </p:cTn>
                                        <p:tgtEl>
                                          <p:spTgt spid="95"/>
                                        </p:tgtEl>
                                        <p:attrNameLst>
                                          <p:attrName>style.visibility</p:attrName>
                                        </p:attrNameLst>
                                      </p:cBhvr>
                                      <p:to>
                                        <p:strVal val="visible"/>
                                      </p:to>
                                    </p:set>
                                    <p:animEffect transition="in" filter="blinds(horizontal)">
                                      <p:cBhvr>
                                        <p:cTn id="289" dur="500"/>
                                        <p:tgtEl>
                                          <p:spTgt spid="95"/>
                                        </p:tgtEl>
                                      </p:cBhvr>
                                    </p:animEffect>
                                  </p:childTnLst>
                                </p:cTn>
                              </p:par>
                              <p:par>
                                <p:cTn id="290" presetID="3" presetClass="entr" presetSubtype="10" fill="hold" grpId="0" nodeType="withEffect">
                                  <p:stCondLst>
                                    <p:cond delay="0"/>
                                  </p:stCondLst>
                                  <p:childTnLst>
                                    <p:set>
                                      <p:cBhvr>
                                        <p:cTn id="291" dur="1" fill="hold">
                                          <p:stCondLst>
                                            <p:cond delay="0"/>
                                          </p:stCondLst>
                                        </p:cTn>
                                        <p:tgtEl>
                                          <p:spTgt spid="96"/>
                                        </p:tgtEl>
                                        <p:attrNameLst>
                                          <p:attrName>style.visibility</p:attrName>
                                        </p:attrNameLst>
                                      </p:cBhvr>
                                      <p:to>
                                        <p:strVal val="visible"/>
                                      </p:to>
                                    </p:set>
                                    <p:animEffect transition="in" filter="blinds(horizontal)">
                                      <p:cBhvr>
                                        <p:cTn id="292" dur="500"/>
                                        <p:tgtEl>
                                          <p:spTgt spid="96"/>
                                        </p:tgtEl>
                                      </p:cBhvr>
                                    </p:animEffect>
                                  </p:childTnLst>
                                </p:cTn>
                              </p:par>
                              <p:par>
                                <p:cTn id="293" presetID="3" presetClass="entr" presetSubtype="10" fill="hold" nodeType="withEffect">
                                  <p:stCondLst>
                                    <p:cond delay="0"/>
                                  </p:stCondLst>
                                  <p:childTnLst>
                                    <p:set>
                                      <p:cBhvr>
                                        <p:cTn id="294" dur="1" fill="hold">
                                          <p:stCondLst>
                                            <p:cond delay="0"/>
                                          </p:stCondLst>
                                        </p:cTn>
                                        <p:tgtEl>
                                          <p:spTgt spid="97"/>
                                        </p:tgtEl>
                                        <p:attrNameLst>
                                          <p:attrName>style.visibility</p:attrName>
                                        </p:attrNameLst>
                                      </p:cBhvr>
                                      <p:to>
                                        <p:strVal val="visible"/>
                                      </p:to>
                                    </p:set>
                                    <p:animEffect transition="in" filter="blinds(horizontal)">
                                      <p:cBhvr>
                                        <p:cTn id="295" dur="500"/>
                                        <p:tgtEl>
                                          <p:spTgt spid="97"/>
                                        </p:tgtEl>
                                      </p:cBhvr>
                                    </p:animEffect>
                                  </p:childTnLst>
                                </p:cTn>
                              </p:par>
                              <p:par>
                                <p:cTn id="296" presetID="3" presetClass="entr" presetSubtype="10" fill="hold" grpId="0" nodeType="withEffect">
                                  <p:stCondLst>
                                    <p:cond delay="0"/>
                                  </p:stCondLst>
                                  <p:childTnLst>
                                    <p:set>
                                      <p:cBhvr>
                                        <p:cTn id="297" dur="1" fill="hold">
                                          <p:stCondLst>
                                            <p:cond delay="0"/>
                                          </p:stCondLst>
                                        </p:cTn>
                                        <p:tgtEl>
                                          <p:spTgt spid="98"/>
                                        </p:tgtEl>
                                        <p:attrNameLst>
                                          <p:attrName>style.visibility</p:attrName>
                                        </p:attrNameLst>
                                      </p:cBhvr>
                                      <p:to>
                                        <p:strVal val="visible"/>
                                      </p:to>
                                    </p:set>
                                    <p:animEffect transition="in" filter="blinds(horizontal)">
                                      <p:cBhvr>
                                        <p:cTn id="298" dur="500"/>
                                        <p:tgtEl>
                                          <p:spTgt spid="98"/>
                                        </p:tgtEl>
                                      </p:cBhvr>
                                    </p:animEffect>
                                  </p:childTnLst>
                                </p:cTn>
                              </p:par>
                              <p:par>
                                <p:cTn id="299" presetID="3" presetClass="entr" presetSubtype="10" fill="hold" nodeType="withEffect">
                                  <p:stCondLst>
                                    <p:cond delay="0"/>
                                  </p:stCondLst>
                                  <p:childTnLst>
                                    <p:set>
                                      <p:cBhvr>
                                        <p:cTn id="300" dur="1" fill="hold">
                                          <p:stCondLst>
                                            <p:cond delay="0"/>
                                          </p:stCondLst>
                                        </p:cTn>
                                        <p:tgtEl>
                                          <p:spTgt spid="99"/>
                                        </p:tgtEl>
                                        <p:attrNameLst>
                                          <p:attrName>style.visibility</p:attrName>
                                        </p:attrNameLst>
                                      </p:cBhvr>
                                      <p:to>
                                        <p:strVal val="visible"/>
                                      </p:to>
                                    </p:set>
                                    <p:animEffect transition="in" filter="blinds(horizontal)">
                                      <p:cBhvr>
                                        <p:cTn id="301" dur="500"/>
                                        <p:tgtEl>
                                          <p:spTgt spid="99"/>
                                        </p:tgtEl>
                                      </p:cBhvr>
                                    </p:animEffect>
                                  </p:childTnLst>
                                </p:cTn>
                              </p:par>
                              <p:par>
                                <p:cTn id="302" presetID="3" presetClass="entr" presetSubtype="10" fill="hold" grpId="0" nodeType="withEffect">
                                  <p:stCondLst>
                                    <p:cond delay="0"/>
                                  </p:stCondLst>
                                  <p:childTnLst>
                                    <p:set>
                                      <p:cBhvr>
                                        <p:cTn id="303" dur="1" fill="hold">
                                          <p:stCondLst>
                                            <p:cond delay="0"/>
                                          </p:stCondLst>
                                        </p:cTn>
                                        <p:tgtEl>
                                          <p:spTgt spid="100"/>
                                        </p:tgtEl>
                                        <p:attrNameLst>
                                          <p:attrName>style.visibility</p:attrName>
                                        </p:attrNameLst>
                                      </p:cBhvr>
                                      <p:to>
                                        <p:strVal val="visible"/>
                                      </p:to>
                                    </p:set>
                                    <p:animEffect transition="in" filter="blinds(horizontal)">
                                      <p:cBhvr>
                                        <p:cTn id="304" dur="500"/>
                                        <p:tgtEl>
                                          <p:spTgt spid="100"/>
                                        </p:tgtEl>
                                      </p:cBhvr>
                                    </p:animEffect>
                                  </p:childTnLst>
                                </p:cTn>
                              </p:par>
                              <p:par>
                                <p:cTn id="305" presetID="3" presetClass="entr" presetSubtype="10" fill="hold" nodeType="withEffect">
                                  <p:stCondLst>
                                    <p:cond delay="0"/>
                                  </p:stCondLst>
                                  <p:childTnLst>
                                    <p:set>
                                      <p:cBhvr>
                                        <p:cTn id="306" dur="1" fill="hold">
                                          <p:stCondLst>
                                            <p:cond delay="0"/>
                                          </p:stCondLst>
                                        </p:cTn>
                                        <p:tgtEl>
                                          <p:spTgt spid="101"/>
                                        </p:tgtEl>
                                        <p:attrNameLst>
                                          <p:attrName>style.visibility</p:attrName>
                                        </p:attrNameLst>
                                      </p:cBhvr>
                                      <p:to>
                                        <p:strVal val="visible"/>
                                      </p:to>
                                    </p:set>
                                    <p:animEffect transition="in" filter="blinds(horizontal)">
                                      <p:cBhvr>
                                        <p:cTn id="307" dur="500"/>
                                        <p:tgtEl>
                                          <p:spTgt spid="101"/>
                                        </p:tgtEl>
                                      </p:cBhvr>
                                    </p:animEffect>
                                  </p:childTnLst>
                                </p:cTn>
                              </p:par>
                              <p:par>
                                <p:cTn id="308" presetID="3" presetClass="entr" presetSubtype="10" fill="hold" nodeType="withEffect">
                                  <p:stCondLst>
                                    <p:cond delay="0"/>
                                  </p:stCondLst>
                                  <p:childTnLst>
                                    <p:set>
                                      <p:cBhvr>
                                        <p:cTn id="309" dur="1" fill="hold">
                                          <p:stCondLst>
                                            <p:cond delay="0"/>
                                          </p:stCondLst>
                                        </p:cTn>
                                        <p:tgtEl>
                                          <p:spTgt spid="102"/>
                                        </p:tgtEl>
                                        <p:attrNameLst>
                                          <p:attrName>style.visibility</p:attrName>
                                        </p:attrNameLst>
                                      </p:cBhvr>
                                      <p:to>
                                        <p:strVal val="visible"/>
                                      </p:to>
                                    </p:set>
                                    <p:animEffect transition="in" filter="blinds(horizontal)">
                                      <p:cBhvr>
                                        <p:cTn id="310" dur="500"/>
                                        <p:tgtEl>
                                          <p:spTgt spid="102"/>
                                        </p:tgtEl>
                                      </p:cBhvr>
                                    </p:animEffect>
                                  </p:childTnLst>
                                </p:cTn>
                              </p:par>
                              <p:par>
                                <p:cTn id="311" presetID="3" presetClass="entr" presetSubtype="10" fill="hold" grpId="0" nodeType="withEffect">
                                  <p:stCondLst>
                                    <p:cond delay="0"/>
                                  </p:stCondLst>
                                  <p:childTnLst>
                                    <p:set>
                                      <p:cBhvr>
                                        <p:cTn id="312" dur="1" fill="hold">
                                          <p:stCondLst>
                                            <p:cond delay="0"/>
                                          </p:stCondLst>
                                        </p:cTn>
                                        <p:tgtEl>
                                          <p:spTgt spid="69"/>
                                        </p:tgtEl>
                                        <p:attrNameLst>
                                          <p:attrName>style.visibility</p:attrName>
                                        </p:attrNameLst>
                                      </p:cBhvr>
                                      <p:to>
                                        <p:strVal val="visible"/>
                                      </p:to>
                                    </p:set>
                                    <p:animEffect transition="in" filter="blinds(horizontal)">
                                      <p:cBhvr>
                                        <p:cTn id="313" dur="500"/>
                                        <p:tgtEl>
                                          <p:spTgt spid="69"/>
                                        </p:tgtEl>
                                      </p:cBhvr>
                                    </p:animEffect>
                                  </p:childTnLst>
                                </p:cTn>
                              </p:par>
                              <p:par>
                                <p:cTn id="314" presetID="3" presetClass="entr" presetSubtype="10" fill="hold" nodeType="withEffect">
                                  <p:stCondLst>
                                    <p:cond delay="0"/>
                                  </p:stCondLst>
                                  <p:childTnLst>
                                    <p:set>
                                      <p:cBhvr>
                                        <p:cTn id="315" dur="1" fill="hold">
                                          <p:stCondLst>
                                            <p:cond delay="0"/>
                                          </p:stCondLst>
                                        </p:cTn>
                                        <p:tgtEl>
                                          <p:spTgt spid="70"/>
                                        </p:tgtEl>
                                        <p:attrNameLst>
                                          <p:attrName>style.visibility</p:attrName>
                                        </p:attrNameLst>
                                      </p:cBhvr>
                                      <p:to>
                                        <p:strVal val="visible"/>
                                      </p:to>
                                    </p:set>
                                    <p:animEffect transition="in" filter="blinds(horizontal)">
                                      <p:cBhvr>
                                        <p:cTn id="31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p:bldP spid="6" grpId="0" bldLvl="0" animBg="1"/>
      <p:bldP spid="7" grpId="0" bldLvl="0" animBg="1"/>
      <p:bldP spid="8" grpId="0" bldLvl="0" animBg="1"/>
      <p:bldP spid="9" grpId="0" bldLvl="0" animBg="1"/>
      <p:bldP spid="10" grpId="0" bldLvl="0" animBg="1"/>
      <p:bldP spid="11" grpId="0" bldLvl="0" animBg="1"/>
      <p:bldP spid="12" grpId="0" bldLvl="0" animBg="1"/>
      <p:bldP spid="4" grpId="0" bldLvl="0" animBg="1"/>
      <p:bldP spid="5" grpId="0" bldLvl="0" animBg="1"/>
      <p:bldP spid="211" grpId="0" animBg="1"/>
      <p:bldP spid="211" grpId="1" animBg="1"/>
      <p:bldP spid="212" grpId="0" bldLvl="0" animBg="1"/>
      <p:bldP spid="210" grpId="0"/>
      <p:bldP spid="207" grpId="0" bldLvl="0" animBg="1"/>
      <p:bldP spid="21" grpId="0" bldLvl="0" animBg="1"/>
      <p:bldP spid="22" grpId="0" bldLvl="0" animBg="1"/>
      <p:bldP spid="23" grpId="0" bldLvl="0" animBg="1"/>
      <p:bldP spid="27" grpId="0" bldLvl="0" animBg="1"/>
      <p:bldP spid="29" grpId="0" bldLvl="0" animBg="1"/>
      <p:bldP spid="31" grpId="0" bldLvl="0" animBg="1"/>
      <p:bldP spid="33" grpId="0" bldLvl="0" animBg="1"/>
      <p:bldP spid="35" grpId="0" bldLvl="0" animBg="1"/>
      <p:bldP spid="37" grpId="0" bldLvl="0" animBg="1"/>
      <p:bldP spid="38" grpId="0" bldLvl="0" animBg="1"/>
      <p:bldP spid="40" grpId="0" bldLvl="0" animBg="1"/>
      <p:bldP spid="43" grpId="0" bldLvl="0" animBg="1"/>
      <p:bldP spid="45" grpId="0" bldLvl="0" animBg="1"/>
      <p:bldP spid="55" grpId="0" bldLvl="0" animBg="1"/>
      <p:bldP spid="57" grpId="0" bldLvl="0" animBg="1"/>
      <p:bldP spid="59" grpId="0" bldLvl="0" animBg="1"/>
      <p:bldP spid="61" grpId="0" bldLvl="0" animBg="1"/>
      <p:bldP spid="65" grpId="0" bldLvl="0" animBg="1"/>
      <p:bldP spid="67" grpId="0" bldLvl="0" animBg="1"/>
      <p:bldP spid="71" grpId="0" bldLvl="0" animBg="1"/>
      <p:bldP spid="73" grpId="0" bldLvl="0" animBg="1"/>
      <p:bldP spid="75" grpId="0" bldLvl="0" animBg="1"/>
      <p:bldP spid="77" grpId="0" bldLvl="0" animBg="1"/>
      <p:bldP spid="78" grpId="0" bldLvl="0" animBg="1"/>
      <p:bldP spid="79" grpId="0" bldLvl="0" animBg="1"/>
      <p:bldP spid="81" grpId="0" bldLvl="0" animBg="1"/>
      <p:bldP spid="84" grpId="0" bldLvl="0" animBg="1"/>
      <p:bldP spid="86" grpId="0" bldLvl="0" animBg="1"/>
      <p:bldP spid="88" grpId="0" bldLvl="0" animBg="1"/>
      <p:bldP spid="90" grpId="0" bldLvl="0" animBg="1"/>
      <p:bldP spid="92" grpId="0" bldLvl="0" animBg="1"/>
      <p:bldP spid="94" grpId="0" bldLvl="0" animBg="1"/>
      <p:bldP spid="96" grpId="0" bldLvl="0" animBg="1"/>
      <p:bldP spid="98" grpId="0" bldLvl="0" animBg="1"/>
      <p:bldP spid="100" grpId="0" bldLvl="0" animBg="1"/>
      <p:bldP spid="69"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6145" y="-40570"/>
            <a:ext cx="10969200" cy="705600"/>
          </a:xfrm>
        </p:spPr>
        <p:txBody>
          <a:bodyPr>
            <a:normAutofit/>
          </a:bodyPr>
          <a:p>
            <a:r>
              <a:rPr lang="en-US" altLang="zh-CN"/>
              <a:t>Parsing Tree/</a:t>
            </a:r>
            <a:r>
              <a:rPr lang="zh-CN" altLang="en-US"/>
              <a:t>分析树（具体语法树）</a:t>
            </a:r>
            <a:r>
              <a:rPr lang="en-US" altLang="zh-CN"/>
              <a:t>/</a:t>
            </a:r>
            <a:r>
              <a:rPr lang="zh-CN" altLang="en-US"/>
              <a:t>动画</a:t>
            </a:r>
            <a:r>
              <a:rPr lang="zh-CN" altLang="en-US"/>
              <a:t>演示</a:t>
            </a:r>
            <a:endParaRPr lang="zh-CN" altLang="en-US"/>
          </a:p>
        </p:txBody>
      </p:sp>
      <p:sp>
        <p:nvSpPr>
          <p:cNvPr id="3" name="内容占位符 2"/>
          <p:cNvSpPr>
            <a:spLocks noGrp="1"/>
          </p:cNvSpPr>
          <p:nvPr>
            <p:ph idx="1"/>
          </p:nvPr>
        </p:nvSpPr>
        <p:spPr>
          <a:xfrm>
            <a:off x="190500" y="721995"/>
            <a:ext cx="4709160" cy="5514340"/>
          </a:xfrm>
        </p:spPr>
        <p:txBody>
          <a:bodyPr>
            <a:noAutofit/>
          </a:bodyPr>
          <a:p>
            <a:pPr marL="0">
              <a:lnSpc>
                <a:spcPct val="100000"/>
              </a:lnSpc>
              <a:spcAft>
                <a:spcPts val="0"/>
              </a:spcAft>
            </a:pPr>
            <a:r>
              <a:rPr lang="zh-CN" altLang="en-US" sz="1400"/>
              <a:t>stmt=&gt;do stmt while (expr)</a:t>
            </a:r>
            <a:endParaRPr lang="zh-CN" altLang="en-US" sz="1400"/>
          </a:p>
          <a:p>
            <a:pPr marL="0">
              <a:lnSpc>
                <a:spcPct val="100000"/>
              </a:lnSpc>
              <a:spcAft>
                <a:spcPts val="0"/>
              </a:spcAft>
            </a:pPr>
            <a:r>
              <a:rPr lang="zh-CN" altLang="en-US" sz="1400"/>
              <a:t>    =&gt;do expr; while (expr)</a:t>
            </a:r>
            <a:endParaRPr lang="zh-CN" altLang="en-US" sz="1400"/>
          </a:p>
          <a:p>
            <a:pPr marL="0">
              <a:lnSpc>
                <a:spcPct val="100000"/>
              </a:lnSpc>
              <a:spcAft>
                <a:spcPts val="0"/>
              </a:spcAft>
            </a:pPr>
            <a:r>
              <a:rPr lang="zh-CN" altLang="en-US" sz="1400"/>
              <a:t>    =&gt;do rel = expr ; while (expr)</a:t>
            </a:r>
            <a:endParaRPr lang="zh-CN" altLang="en-US" sz="1400"/>
          </a:p>
          <a:p>
            <a:pPr marL="0">
              <a:lnSpc>
                <a:spcPct val="100000"/>
              </a:lnSpc>
              <a:spcAft>
                <a:spcPts val="0"/>
              </a:spcAft>
            </a:pPr>
            <a:r>
              <a:rPr lang="zh-CN" altLang="en-US" sz="1400"/>
              <a:t>    =&gt;do add = expr ; while (expr)</a:t>
            </a:r>
            <a:endParaRPr lang="zh-CN" altLang="en-US" sz="1400"/>
          </a:p>
          <a:p>
            <a:pPr marL="0">
              <a:lnSpc>
                <a:spcPct val="100000"/>
              </a:lnSpc>
              <a:spcAft>
                <a:spcPts val="0"/>
              </a:spcAft>
            </a:pPr>
            <a:r>
              <a:rPr lang="zh-CN" altLang="en-US" sz="1400"/>
              <a:t>    =&gt;do term = expr ; while (expr)</a:t>
            </a:r>
            <a:endParaRPr lang="zh-CN" altLang="en-US" sz="1400"/>
          </a:p>
          <a:p>
            <a:pPr marL="0">
              <a:lnSpc>
                <a:spcPct val="100000"/>
              </a:lnSpc>
              <a:spcAft>
                <a:spcPts val="0"/>
              </a:spcAft>
            </a:pPr>
            <a:r>
              <a:rPr lang="zh-CN" altLang="en-US" sz="1400"/>
              <a:t>    =&gt;do factor = expr ; while (expr)</a:t>
            </a:r>
            <a:endParaRPr lang="zh-CN" altLang="en-US" sz="1400"/>
          </a:p>
          <a:p>
            <a:pPr marL="0">
              <a:lnSpc>
                <a:spcPct val="100000"/>
              </a:lnSpc>
              <a:spcAft>
                <a:spcPts val="0"/>
              </a:spcAft>
            </a:pPr>
            <a:r>
              <a:rPr lang="zh-CN" altLang="en-US" sz="1400"/>
              <a:t>    =&gt;do id&lt;i&gt; = expr ; while (expr)</a:t>
            </a:r>
            <a:endParaRPr lang="zh-CN" altLang="en-US" sz="1400"/>
          </a:p>
          <a:p>
            <a:pPr marL="0">
              <a:lnSpc>
                <a:spcPct val="100000"/>
              </a:lnSpc>
              <a:spcAft>
                <a:spcPts val="0"/>
              </a:spcAft>
            </a:pPr>
            <a:r>
              <a:rPr lang="zh-CN" altLang="en-US" sz="1400"/>
              <a:t>    =&gt;do </a:t>
            </a:r>
            <a:r>
              <a:rPr lang="en-US" altLang="zh-CN" sz="1400"/>
              <a:t>i</a:t>
            </a:r>
            <a:r>
              <a:rPr lang="zh-CN" altLang="en-US" sz="1400"/>
              <a:t> = rel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term ; while (expr)</a:t>
            </a:r>
            <a:endParaRPr lang="zh-CN" altLang="en-US" sz="1400"/>
          </a:p>
          <a:p>
            <a:pPr marL="0" indent="0">
              <a:lnSpc>
                <a:spcPct val="100000"/>
              </a:lnSpc>
              <a:spcAft>
                <a:spcPts val="0"/>
              </a:spcAft>
              <a:buNone/>
            </a:pPr>
            <a:endParaRPr lang="zh-CN" altLang="en-US" sz="1400"/>
          </a:p>
        </p:txBody>
      </p:sp>
      <p:sp>
        <p:nvSpPr>
          <p:cNvPr id="6" name="圆角矩形 5"/>
          <p:cNvSpPr/>
          <p:nvPr/>
        </p:nvSpPr>
        <p:spPr>
          <a:xfrm>
            <a:off x="8258810" y="12769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7" name="圆角矩形 6"/>
          <p:cNvSpPr/>
          <p:nvPr/>
        </p:nvSpPr>
        <p:spPr>
          <a:xfrm>
            <a:off x="6278245" y="18091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do</a:t>
            </a:r>
            <a:endParaRPr lang="en-US" altLang="zh-CN"/>
          </a:p>
        </p:txBody>
      </p:sp>
      <p:sp>
        <p:nvSpPr>
          <p:cNvPr id="8" name="圆角矩形 7"/>
          <p:cNvSpPr/>
          <p:nvPr/>
        </p:nvSpPr>
        <p:spPr>
          <a:xfrm>
            <a:off x="7253605" y="18091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9" name="圆角矩形 8"/>
          <p:cNvSpPr/>
          <p:nvPr/>
        </p:nvSpPr>
        <p:spPr>
          <a:xfrm>
            <a:off x="8239760" y="18091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p:sp>
        <p:nvSpPr>
          <p:cNvPr id="10" name="圆角矩形 9"/>
          <p:cNvSpPr/>
          <p:nvPr/>
        </p:nvSpPr>
        <p:spPr>
          <a:xfrm>
            <a:off x="9189085" y="180911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11" name="圆角矩形 10"/>
          <p:cNvSpPr/>
          <p:nvPr/>
        </p:nvSpPr>
        <p:spPr>
          <a:xfrm>
            <a:off x="9742805" y="18091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12" name="圆角矩形 11"/>
          <p:cNvSpPr/>
          <p:nvPr/>
        </p:nvSpPr>
        <p:spPr>
          <a:xfrm>
            <a:off x="11099165" y="180911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3" name="直接连接符 12"/>
          <p:cNvCxnSpPr>
            <a:stCxn id="6" idx="2"/>
            <a:endCxn id="7" idx="0"/>
          </p:cNvCxnSpPr>
          <p:nvPr/>
        </p:nvCxnSpPr>
        <p:spPr>
          <a:xfrm flipH="1">
            <a:off x="6698615" y="1576705"/>
            <a:ext cx="198056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2"/>
            <a:endCxn id="8" idx="0"/>
          </p:cNvCxnSpPr>
          <p:nvPr/>
        </p:nvCxnSpPr>
        <p:spPr>
          <a:xfrm flipH="1">
            <a:off x="7673975" y="1576705"/>
            <a:ext cx="100520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2"/>
            <a:endCxn id="9" idx="0"/>
          </p:cNvCxnSpPr>
          <p:nvPr/>
        </p:nvCxnSpPr>
        <p:spPr>
          <a:xfrm flipH="1">
            <a:off x="8660130" y="1576705"/>
            <a:ext cx="19050"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2"/>
            <a:endCxn id="10" idx="0"/>
          </p:cNvCxnSpPr>
          <p:nvPr/>
        </p:nvCxnSpPr>
        <p:spPr>
          <a:xfrm>
            <a:off x="8679180" y="1576705"/>
            <a:ext cx="6965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2"/>
            <a:endCxn id="11" idx="0"/>
          </p:cNvCxnSpPr>
          <p:nvPr/>
        </p:nvCxnSpPr>
        <p:spPr>
          <a:xfrm>
            <a:off x="8679180" y="1576705"/>
            <a:ext cx="14839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2"/>
            <a:endCxn id="12" idx="0"/>
          </p:cNvCxnSpPr>
          <p:nvPr/>
        </p:nvCxnSpPr>
        <p:spPr>
          <a:xfrm>
            <a:off x="8679180" y="1576705"/>
            <a:ext cx="2606675" cy="232410"/>
          </a:xfrm>
          <a:prstGeom prst="line">
            <a:avLst/>
          </a:prstGeom>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6397625" y="22999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5" name="圆角矩形 4"/>
          <p:cNvSpPr/>
          <p:nvPr/>
        </p:nvSpPr>
        <p:spPr>
          <a:xfrm>
            <a:off x="7590790" y="2304415"/>
            <a:ext cx="43307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9" name="直接连接符 18"/>
          <p:cNvCxnSpPr>
            <a:stCxn id="8" idx="2"/>
            <a:endCxn id="4" idx="0"/>
          </p:cNvCxnSpPr>
          <p:nvPr/>
        </p:nvCxnSpPr>
        <p:spPr>
          <a:xfrm flipH="1">
            <a:off x="6817995" y="2108835"/>
            <a:ext cx="855980" cy="191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8" idx="2"/>
            <a:endCxn id="5" idx="0"/>
          </p:cNvCxnSpPr>
          <p:nvPr/>
        </p:nvCxnSpPr>
        <p:spPr>
          <a:xfrm>
            <a:off x="7673975" y="2108835"/>
            <a:ext cx="133350" cy="1955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5579745" y="280543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22" name="圆角矩形 21"/>
          <p:cNvSpPr/>
          <p:nvPr/>
        </p:nvSpPr>
        <p:spPr>
          <a:xfrm>
            <a:off x="6616065" y="2805430"/>
            <a:ext cx="41719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23" name="圆角矩形 22"/>
          <p:cNvSpPr/>
          <p:nvPr/>
        </p:nvSpPr>
        <p:spPr>
          <a:xfrm>
            <a:off x="7183755" y="280543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cxnSp>
        <p:nvCxnSpPr>
          <p:cNvPr id="24" name="直接连接符 23"/>
          <p:cNvCxnSpPr>
            <a:stCxn id="4" idx="2"/>
            <a:endCxn id="21" idx="0"/>
          </p:cNvCxnSpPr>
          <p:nvPr/>
        </p:nvCxnSpPr>
        <p:spPr>
          <a:xfrm flipH="1">
            <a:off x="6000115" y="2599690"/>
            <a:ext cx="81788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 idx="2"/>
            <a:endCxn id="22" idx="0"/>
          </p:cNvCxnSpPr>
          <p:nvPr/>
        </p:nvCxnSpPr>
        <p:spPr>
          <a:xfrm>
            <a:off x="6817995" y="2599690"/>
            <a:ext cx="6985"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 idx="2"/>
            <a:endCxn id="23" idx="0"/>
          </p:cNvCxnSpPr>
          <p:nvPr/>
        </p:nvCxnSpPr>
        <p:spPr>
          <a:xfrm>
            <a:off x="6817995" y="2599690"/>
            <a:ext cx="786130" cy="205740"/>
          </a:xfrm>
          <a:prstGeom prst="line">
            <a:avLst/>
          </a:prstGeom>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5584825" y="330009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28" name="直接连接符 27"/>
          <p:cNvCxnSpPr>
            <a:stCxn id="21" idx="2"/>
            <a:endCxn id="27" idx="0"/>
          </p:cNvCxnSpPr>
          <p:nvPr/>
        </p:nvCxnSpPr>
        <p:spPr>
          <a:xfrm>
            <a:off x="6000115" y="3105150"/>
            <a:ext cx="5080" cy="194945"/>
          </a:xfrm>
          <a:prstGeom prst="line">
            <a:avLst/>
          </a:prstGeom>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5584825" y="378904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30" name="直接连接符 29"/>
          <p:cNvCxnSpPr>
            <a:stCxn id="27" idx="2"/>
            <a:endCxn id="29" idx="0"/>
          </p:cNvCxnSpPr>
          <p:nvPr/>
        </p:nvCxnSpPr>
        <p:spPr>
          <a:xfrm>
            <a:off x="6005195" y="3599815"/>
            <a:ext cx="0" cy="1892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5588635" y="43376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32" name="直接连接符 31"/>
          <p:cNvCxnSpPr>
            <a:stCxn id="29" idx="2"/>
            <a:endCxn id="31" idx="0"/>
          </p:cNvCxnSpPr>
          <p:nvPr/>
        </p:nvCxnSpPr>
        <p:spPr>
          <a:xfrm>
            <a:off x="6005195" y="4088765"/>
            <a:ext cx="3810" cy="248920"/>
          </a:xfrm>
          <a:prstGeom prst="line">
            <a:avLst/>
          </a:prstGeom>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5600065" y="48190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34" name="直接连接符 33"/>
          <p:cNvCxnSpPr>
            <a:stCxn id="31" idx="2"/>
            <a:endCxn id="33" idx="0"/>
          </p:cNvCxnSpPr>
          <p:nvPr/>
        </p:nvCxnSpPr>
        <p:spPr>
          <a:xfrm>
            <a:off x="6009005" y="4637405"/>
            <a:ext cx="11430" cy="181610"/>
          </a:xfrm>
          <a:prstGeom prst="line">
            <a:avLst/>
          </a:prstGeom>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607685" y="527558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36" name="直接连接符 35"/>
          <p:cNvCxnSpPr>
            <a:stCxn id="33" idx="2"/>
            <a:endCxn id="35" idx="0"/>
          </p:cNvCxnSpPr>
          <p:nvPr/>
        </p:nvCxnSpPr>
        <p:spPr>
          <a:xfrm>
            <a:off x="6020435" y="5118735"/>
            <a:ext cx="7620" cy="156845"/>
          </a:xfrm>
          <a:prstGeom prst="line">
            <a:avLst/>
          </a:prstGeom>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7188835" y="33058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38" name="圆角矩形 37"/>
          <p:cNvSpPr/>
          <p:nvPr/>
        </p:nvSpPr>
        <p:spPr>
          <a:xfrm>
            <a:off x="7193915" y="38042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39" name="直接连接符 38"/>
          <p:cNvCxnSpPr>
            <a:stCxn id="37" idx="2"/>
            <a:endCxn id="38" idx="0"/>
          </p:cNvCxnSpPr>
          <p:nvPr/>
        </p:nvCxnSpPr>
        <p:spPr>
          <a:xfrm>
            <a:off x="7609205" y="3605530"/>
            <a:ext cx="5080" cy="198755"/>
          </a:xfrm>
          <a:prstGeom prst="line">
            <a:avLst/>
          </a:prstGeom>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7430135" y="433895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41" name="直接连接符 40"/>
          <p:cNvCxnSpPr>
            <a:stCxn id="38" idx="2"/>
            <a:endCxn id="40" idx="0"/>
          </p:cNvCxnSpPr>
          <p:nvPr/>
        </p:nvCxnSpPr>
        <p:spPr>
          <a:xfrm>
            <a:off x="7614285" y="4104005"/>
            <a:ext cx="6350" cy="234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23" idx="2"/>
            <a:endCxn id="37" idx="0"/>
          </p:cNvCxnSpPr>
          <p:nvPr/>
        </p:nvCxnSpPr>
        <p:spPr>
          <a:xfrm>
            <a:off x="7604125" y="3105150"/>
            <a:ext cx="5080" cy="200660"/>
          </a:xfrm>
          <a:prstGeom prst="line">
            <a:avLst/>
          </a:prstGeom>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6568440" y="434594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44" name="直接连接符 43"/>
          <p:cNvCxnSpPr>
            <a:stCxn id="38" idx="2"/>
            <a:endCxn id="43" idx="0"/>
          </p:cNvCxnSpPr>
          <p:nvPr/>
        </p:nvCxnSpPr>
        <p:spPr>
          <a:xfrm flipH="1">
            <a:off x="6969760" y="4104005"/>
            <a:ext cx="644525" cy="241935"/>
          </a:xfrm>
          <a:prstGeom prst="line">
            <a:avLst/>
          </a:prstGeom>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7874635" y="4331335"/>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46" name="直接连接符 45"/>
          <p:cNvCxnSpPr>
            <a:stCxn id="38" idx="2"/>
            <a:endCxn id="45" idx="0"/>
          </p:cNvCxnSpPr>
          <p:nvPr/>
        </p:nvCxnSpPr>
        <p:spPr>
          <a:xfrm>
            <a:off x="7614285" y="4104005"/>
            <a:ext cx="669925" cy="22733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8" name="组合 207"/>
          <p:cNvGrpSpPr/>
          <p:nvPr/>
        </p:nvGrpSpPr>
        <p:grpSpPr>
          <a:xfrm>
            <a:off x="6568440" y="4646295"/>
            <a:ext cx="2136775" cy="1735455"/>
            <a:chOff x="10684" y="6417"/>
            <a:chExt cx="3365" cy="2733"/>
          </a:xfrm>
        </p:grpSpPr>
        <p:sp>
          <p:nvSpPr>
            <p:cNvPr id="55" name="圆角矩形 54"/>
            <p:cNvSpPr/>
            <p:nvPr/>
          </p:nvSpPr>
          <p:spPr>
            <a:xfrm>
              <a:off x="10684" y="6678"/>
              <a:ext cx="1264" cy="473"/>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cxnSp>
          <p:nvCxnSpPr>
            <p:cNvPr id="56" name="直接连接符 55"/>
            <p:cNvCxnSpPr>
              <a:stCxn id="55" idx="0"/>
              <a:endCxn id="43" idx="2"/>
            </p:cNvCxnSpPr>
            <p:nvPr/>
          </p:nvCxnSpPr>
          <p:spPr>
            <a:xfrm flipV="1">
              <a:off x="11316" y="6417"/>
              <a:ext cx="0" cy="261"/>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10690" y="7314"/>
              <a:ext cx="1264" cy="473"/>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58" name="直接连接符 57"/>
            <p:cNvCxnSpPr>
              <a:stCxn id="55" idx="2"/>
              <a:endCxn id="57" idx="0"/>
            </p:cNvCxnSpPr>
            <p:nvPr/>
          </p:nvCxnSpPr>
          <p:spPr>
            <a:xfrm>
              <a:off x="11316" y="7151"/>
              <a:ext cx="6" cy="163"/>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10708" y="8006"/>
              <a:ext cx="1264" cy="473"/>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60" name="直接连接符 59"/>
            <p:cNvCxnSpPr>
              <a:stCxn id="57" idx="2"/>
              <a:endCxn id="59" idx="0"/>
            </p:cNvCxnSpPr>
            <p:nvPr/>
          </p:nvCxnSpPr>
          <p:spPr>
            <a:xfrm>
              <a:off x="11322" y="7787"/>
              <a:ext cx="18" cy="219"/>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1" name="圆角矩形 60"/>
            <p:cNvSpPr/>
            <p:nvPr/>
          </p:nvSpPr>
          <p:spPr>
            <a:xfrm>
              <a:off x="10708" y="8677"/>
              <a:ext cx="1264" cy="473"/>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a:t>
              </a:r>
              <a:endParaRPr lang="en-US" altLang="zh-CN">
                <a:solidFill>
                  <a:schemeClr val="bg2">
                    <a:lumMod val="85000"/>
                  </a:schemeClr>
                </a:solidFill>
              </a:endParaRPr>
            </a:p>
          </p:txBody>
        </p:sp>
        <p:cxnSp>
          <p:nvCxnSpPr>
            <p:cNvPr id="62" name="直接连接符 61"/>
            <p:cNvCxnSpPr>
              <a:stCxn id="59" idx="2"/>
              <a:endCxn id="61" idx="0"/>
            </p:cNvCxnSpPr>
            <p:nvPr/>
          </p:nvCxnSpPr>
          <p:spPr>
            <a:xfrm>
              <a:off x="11340" y="8479"/>
              <a:ext cx="0" cy="198"/>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3" name="圆角矩形 62"/>
            <p:cNvSpPr/>
            <p:nvPr/>
          </p:nvSpPr>
          <p:spPr>
            <a:xfrm>
              <a:off x="12741" y="6600"/>
              <a:ext cx="1290"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64" name="直接连接符 63"/>
            <p:cNvCxnSpPr>
              <a:stCxn id="45" idx="2"/>
              <a:endCxn id="63" idx="0"/>
            </p:cNvCxnSpPr>
            <p:nvPr/>
          </p:nvCxnSpPr>
          <p:spPr>
            <a:xfrm flipV="1">
              <a:off x="13076" y="6600"/>
              <a:ext cx="310" cy="233"/>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5" name="圆角矩形 64"/>
            <p:cNvSpPr/>
            <p:nvPr/>
          </p:nvSpPr>
          <p:spPr>
            <a:xfrm>
              <a:off x="12759" y="7328"/>
              <a:ext cx="1290"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num</a:t>
              </a:r>
              <a:endParaRPr lang="en-US" altLang="zh-CN">
                <a:solidFill>
                  <a:schemeClr val="bg2">
                    <a:lumMod val="85000"/>
                  </a:schemeClr>
                </a:solidFill>
              </a:endParaRPr>
            </a:p>
          </p:txBody>
        </p:sp>
        <p:cxnSp>
          <p:nvCxnSpPr>
            <p:cNvPr id="66" name="直接连接符 65"/>
            <p:cNvCxnSpPr>
              <a:stCxn id="63" idx="2"/>
              <a:endCxn id="65" idx="0"/>
            </p:cNvCxnSpPr>
            <p:nvPr/>
          </p:nvCxnSpPr>
          <p:spPr>
            <a:xfrm>
              <a:off x="13386" y="7072"/>
              <a:ext cx="18" cy="256"/>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12759" y="8077"/>
              <a:ext cx="1290"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1</a:t>
              </a:r>
              <a:endParaRPr lang="en-US" altLang="zh-CN">
                <a:solidFill>
                  <a:schemeClr val="bg2">
                    <a:lumMod val="85000"/>
                  </a:schemeClr>
                </a:solidFill>
              </a:endParaRPr>
            </a:p>
          </p:txBody>
        </p:sp>
        <p:cxnSp>
          <p:nvCxnSpPr>
            <p:cNvPr id="68" name="直接连接符 67"/>
            <p:cNvCxnSpPr>
              <a:stCxn id="65" idx="2"/>
              <a:endCxn id="67" idx="0"/>
            </p:cNvCxnSpPr>
            <p:nvPr/>
          </p:nvCxnSpPr>
          <p:spPr>
            <a:xfrm>
              <a:off x="13404" y="7800"/>
              <a:ext cx="0" cy="277"/>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7" name="组合 206"/>
          <p:cNvGrpSpPr/>
          <p:nvPr/>
        </p:nvGrpSpPr>
        <p:grpSpPr>
          <a:xfrm>
            <a:off x="8865870" y="2108835"/>
            <a:ext cx="2847975" cy="3465830"/>
            <a:chOff x="14302" y="2421"/>
            <a:chExt cx="4485" cy="5458"/>
          </a:xfrm>
        </p:grpSpPr>
        <p:sp>
          <p:nvSpPr>
            <p:cNvPr id="69" name="圆角矩形 68"/>
            <p:cNvSpPr/>
            <p:nvPr/>
          </p:nvSpPr>
          <p:spPr>
            <a:xfrm>
              <a:off x="15676" y="2645"/>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rel</a:t>
              </a:r>
              <a:endParaRPr lang="en-US" altLang="zh-CN">
                <a:solidFill>
                  <a:schemeClr val="bg2">
                    <a:lumMod val="85000"/>
                  </a:schemeClr>
                </a:solidFill>
              </a:endParaRPr>
            </a:p>
          </p:txBody>
        </p:sp>
        <p:cxnSp>
          <p:nvCxnSpPr>
            <p:cNvPr id="70" name="直接连接符 69"/>
            <p:cNvCxnSpPr>
              <a:stCxn id="69" idx="0"/>
              <a:endCxn id="11" idx="2"/>
            </p:cNvCxnSpPr>
            <p:nvPr/>
          </p:nvCxnSpPr>
          <p:spPr>
            <a:xfrm flipV="1">
              <a:off x="16338" y="2421"/>
              <a:ext cx="7" cy="224"/>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16667" y="3373"/>
              <a:ext cx="600"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&lt;</a:t>
              </a:r>
              <a:endParaRPr lang="en-US" altLang="zh-CN">
                <a:solidFill>
                  <a:schemeClr val="bg2">
                    <a:lumMod val="85000"/>
                  </a:schemeClr>
                </a:solidFill>
              </a:endParaRPr>
            </a:p>
          </p:txBody>
        </p:sp>
        <p:cxnSp>
          <p:nvCxnSpPr>
            <p:cNvPr id="72" name="直接连接符 71"/>
            <p:cNvCxnSpPr>
              <a:stCxn id="69" idx="2"/>
              <a:endCxn id="71" idx="0"/>
            </p:cNvCxnSpPr>
            <p:nvPr/>
          </p:nvCxnSpPr>
          <p:spPr>
            <a:xfrm>
              <a:off x="16338" y="3117"/>
              <a:ext cx="629" cy="256"/>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14993" y="3355"/>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rel</a:t>
              </a:r>
              <a:endParaRPr lang="en-US" altLang="zh-CN">
                <a:solidFill>
                  <a:schemeClr val="bg2">
                    <a:lumMod val="85000"/>
                  </a:schemeClr>
                </a:solidFill>
              </a:endParaRPr>
            </a:p>
          </p:txBody>
        </p:sp>
        <p:cxnSp>
          <p:nvCxnSpPr>
            <p:cNvPr id="74" name="直接连接符 73"/>
            <p:cNvCxnSpPr>
              <a:stCxn id="69" idx="2"/>
              <a:endCxn id="73" idx="0"/>
            </p:cNvCxnSpPr>
            <p:nvPr/>
          </p:nvCxnSpPr>
          <p:spPr>
            <a:xfrm flipH="1">
              <a:off x="15655" y="3117"/>
              <a:ext cx="683" cy="238"/>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5" name="圆角矩形 74"/>
            <p:cNvSpPr/>
            <p:nvPr/>
          </p:nvSpPr>
          <p:spPr>
            <a:xfrm>
              <a:off x="17429" y="3373"/>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add</a:t>
              </a:r>
              <a:endParaRPr lang="en-US" altLang="zh-CN">
                <a:solidFill>
                  <a:schemeClr val="bg2">
                    <a:lumMod val="85000"/>
                  </a:schemeClr>
                </a:solidFill>
              </a:endParaRPr>
            </a:p>
          </p:txBody>
        </p:sp>
        <p:cxnSp>
          <p:nvCxnSpPr>
            <p:cNvPr id="76" name="直接连接符 75"/>
            <p:cNvCxnSpPr>
              <a:stCxn id="69" idx="2"/>
              <a:endCxn id="75" idx="0"/>
            </p:cNvCxnSpPr>
            <p:nvPr/>
          </p:nvCxnSpPr>
          <p:spPr>
            <a:xfrm>
              <a:off x="16338" y="3117"/>
              <a:ext cx="1753" cy="256"/>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7" name="圆角矩形 76"/>
            <p:cNvSpPr/>
            <p:nvPr/>
          </p:nvSpPr>
          <p:spPr>
            <a:xfrm>
              <a:off x="15007" y="4306"/>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add</a:t>
              </a:r>
              <a:endParaRPr lang="en-US" altLang="zh-CN">
                <a:solidFill>
                  <a:schemeClr val="bg2">
                    <a:lumMod val="85000"/>
                  </a:schemeClr>
                </a:solidFill>
              </a:endParaRPr>
            </a:p>
          </p:txBody>
        </p:sp>
        <p:sp>
          <p:nvSpPr>
            <p:cNvPr id="78" name="圆角矩形 77"/>
            <p:cNvSpPr/>
            <p:nvPr/>
          </p:nvSpPr>
          <p:spPr>
            <a:xfrm>
              <a:off x="15017" y="5142"/>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sp>
          <p:nvSpPr>
            <p:cNvPr id="79" name="圆角矩形 78"/>
            <p:cNvSpPr/>
            <p:nvPr/>
          </p:nvSpPr>
          <p:spPr>
            <a:xfrm>
              <a:off x="15025" y="5903"/>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80" name="直接连接符 79"/>
            <p:cNvCxnSpPr>
              <a:stCxn id="78" idx="2"/>
              <a:endCxn id="79" idx="0"/>
            </p:cNvCxnSpPr>
            <p:nvPr/>
          </p:nvCxnSpPr>
          <p:spPr>
            <a:xfrm>
              <a:off x="15679" y="5614"/>
              <a:ext cx="8" cy="289"/>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1" name="圆角矩形 80"/>
            <p:cNvSpPr/>
            <p:nvPr/>
          </p:nvSpPr>
          <p:spPr>
            <a:xfrm>
              <a:off x="15159" y="6655"/>
              <a:ext cx="600"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t>
              </a:r>
              <a:endParaRPr lang="en-US" altLang="zh-CN">
                <a:solidFill>
                  <a:schemeClr val="bg2">
                    <a:lumMod val="85000"/>
                  </a:schemeClr>
                </a:solidFill>
              </a:endParaRPr>
            </a:p>
          </p:txBody>
        </p:sp>
        <p:cxnSp>
          <p:nvCxnSpPr>
            <p:cNvPr id="82" name="直接连接符 81"/>
            <p:cNvCxnSpPr>
              <a:stCxn id="79" idx="2"/>
              <a:endCxn id="81" idx="0"/>
            </p:cNvCxnSpPr>
            <p:nvPr/>
          </p:nvCxnSpPr>
          <p:spPr>
            <a:xfrm flipH="1">
              <a:off x="15459" y="6375"/>
              <a:ext cx="228" cy="280"/>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77" idx="2"/>
              <a:endCxn id="78" idx="0"/>
            </p:cNvCxnSpPr>
            <p:nvPr/>
          </p:nvCxnSpPr>
          <p:spPr>
            <a:xfrm>
              <a:off x="15669" y="4778"/>
              <a:ext cx="10" cy="364"/>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14302" y="6637"/>
              <a:ext cx="778"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85" name="直接连接符 84"/>
            <p:cNvCxnSpPr>
              <a:stCxn id="79" idx="2"/>
              <a:endCxn id="84" idx="0"/>
            </p:cNvCxnSpPr>
            <p:nvPr/>
          </p:nvCxnSpPr>
          <p:spPr>
            <a:xfrm flipH="1">
              <a:off x="14691" y="6375"/>
              <a:ext cx="996" cy="262"/>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15866" y="6655"/>
              <a:ext cx="661"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87" name="直接连接符 86"/>
            <p:cNvCxnSpPr>
              <a:stCxn id="79" idx="2"/>
              <a:endCxn id="86" idx="0"/>
            </p:cNvCxnSpPr>
            <p:nvPr/>
          </p:nvCxnSpPr>
          <p:spPr>
            <a:xfrm>
              <a:off x="15687" y="6375"/>
              <a:ext cx="510" cy="280"/>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8" name="圆角矩形 87"/>
            <p:cNvSpPr/>
            <p:nvPr/>
          </p:nvSpPr>
          <p:spPr>
            <a:xfrm>
              <a:off x="14341" y="7407"/>
              <a:ext cx="711"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a:t>
              </a:r>
              <a:endParaRPr lang="en-US" altLang="zh-CN">
                <a:solidFill>
                  <a:schemeClr val="bg2">
                    <a:lumMod val="85000"/>
                  </a:schemeClr>
                </a:solidFill>
              </a:endParaRPr>
            </a:p>
          </p:txBody>
        </p:sp>
        <p:cxnSp>
          <p:nvCxnSpPr>
            <p:cNvPr id="89" name="直接连接符 88"/>
            <p:cNvCxnSpPr/>
            <p:nvPr/>
          </p:nvCxnSpPr>
          <p:spPr>
            <a:xfrm>
              <a:off x="14691" y="7127"/>
              <a:ext cx="6" cy="298"/>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0" name="圆角矩形 89"/>
            <p:cNvSpPr/>
            <p:nvPr/>
          </p:nvSpPr>
          <p:spPr>
            <a:xfrm>
              <a:off x="15859" y="7376"/>
              <a:ext cx="705"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a:t>
              </a:r>
              <a:endParaRPr lang="en-US" altLang="zh-CN">
                <a:solidFill>
                  <a:schemeClr val="bg2">
                    <a:lumMod val="85000"/>
                  </a:schemeClr>
                </a:solidFill>
              </a:endParaRPr>
            </a:p>
          </p:txBody>
        </p:sp>
        <p:cxnSp>
          <p:nvCxnSpPr>
            <p:cNvPr id="91" name="直接连接符 90"/>
            <p:cNvCxnSpPr>
              <a:stCxn id="86" idx="2"/>
              <a:endCxn id="90" idx="0"/>
            </p:cNvCxnSpPr>
            <p:nvPr/>
          </p:nvCxnSpPr>
          <p:spPr>
            <a:xfrm>
              <a:off x="16197" y="7127"/>
              <a:ext cx="15" cy="249"/>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16630" y="6643"/>
              <a:ext cx="600"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t>
              </a:r>
              <a:endParaRPr lang="en-US" altLang="zh-CN">
                <a:solidFill>
                  <a:schemeClr val="bg2">
                    <a:lumMod val="85000"/>
                  </a:schemeClr>
                </a:solidFill>
              </a:endParaRPr>
            </a:p>
          </p:txBody>
        </p:sp>
        <p:cxnSp>
          <p:nvCxnSpPr>
            <p:cNvPr id="93" name="直接连接符 92"/>
            <p:cNvCxnSpPr>
              <a:stCxn id="79" idx="2"/>
              <a:endCxn id="92" idx="0"/>
            </p:cNvCxnSpPr>
            <p:nvPr/>
          </p:nvCxnSpPr>
          <p:spPr>
            <a:xfrm>
              <a:off x="15687" y="6375"/>
              <a:ext cx="1243" cy="268"/>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4" name="圆角矩形 93"/>
            <p:cNvSpPr/>
            <p:nvPr/>
          </p:nvSpPr>
          <p:spPr>
            <a:xfrm>
              <a:off x="17427" y="4102"/>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cxnSp>
          <p:nvCxnSpPr>
            <p:cNvPr id="95" name="直接连接符 94"/>
            <p:cNvCxnSpPr>
              <a:stCxn id="75" idx="2"/>
              <a:endCxn id="94" idx="0"/>
            </p:cNvCxnSpPr>
            <p:nvPr/>
          </p:nvCxnSpPr>
          <p:spPr>
            <a:xfrm flipH="1">
              <a:off x="18089" y="3845"/>
              <a:ext cx="2" cy="257"/>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17433" y="4840"/>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97" name="直接连接符 96"/>
            <p:cNvCxnSpPr>
              <a:stCxn id="94" idx="2"/>
              <a:endCxn id="96" idx="0"/>
            </p:cNvCxnSpPr>
            <p:nvPr/>
          </p:nvCxnSpPr>
          <p:spPr>
            <a:xfrm>
              <a:off x="18089" y="4574"/>
              <a:ext cx="6" cy="266"/>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7451" y="5646"/>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99" name="直接连接符 98"/>
            <p:cNvCxnSpPr>
              <a:stCxn id="96" idx="2"/>
              <a:endCxn id="98" idx="0"/>
            </p:cNvCxnSpPr>
            <p:nvPr/>
          </p:nvCxnSpPr>
          <p:spPr>
            <a:xfrm>
              <a:off x="18095" y="5312"/>
              <a:ext cx="18" cy="334"/>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17463" y="6299"/>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v</a:t>
              </a:r>
              <a:endParaRPr lang="en-US" altLang="zh-CN">
                <a:solidFill>
                  <a:schemeClr val="bg2">
                    <a:lumMod val="85000"/>
                  </a:schemeClr>
                </a:solidFill>
              </a:endParaRPr>
            </a:p>
          </p:txBody>
        </p:sp>
        <p:cxnSp>
          <p:nvCxnSpPr>
            <p:cNvPr id="101" name="直接连接符 100"/>
            <p:cNvCxnSpPr>
              <a:stCxn id="98" idx="2"/>
              <a:endCxn id="100" idx="0"/>
            </p:cNvCxnSpPr>
            <p:nvPr/>
          </p:nvCxnSpPr>
          <p:spPr>
            <a:xfrm>
              <a:off x="18113" y="6118"/>
              <a:ext cx="12" cy="181"/>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73" idx="2"/>
              <a:endCxn id="77" idx="0"/>
            </p:cNvCxnSpPr>
            <p:nvPr/>
          </p:nvCxnSpPr>
          <p:spPr>
            <a:xfrm>
              <a:off x="15655" y="3827"/>
              <a:ext cx="14" cy="479"/>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05" name="灯片编号占位符 104"/>
          <p:cNvSpPr>
            <a:spLocks noGrp="1"/>
          </p:cNvSpPr>
          <p:nvPr>
            <p:ph type="sldNum" sz="quarter" idx="12"/>
          </p:nvPr>
        </p:nvSpPr>
        <p:spPr/>
        <p:txBody>
          <a:bodyPr/>
          <a:p>
            <a:fld id="{49AE70B2-8BF9-45C0-BB95-33D1B9D3A854}" type="slidenum">
              <a:rPr lang="zh-CN" altLang="en-US" smtClean="0"/>
            </a:fld>
            <a:endParaRPr lang="zh-CN" altLang="en-US"/>
          </a:p>
        </p:txBody>
      </p:sp>
      <p:sp>
        <p:nvSpPr>
          <p:cNvPr id="211" name="圆角矩形 210"/>
          <p:cNvSpPr/>
          <p:nvPr/>
        </p:nvSpPr>
        <p:spPr>
          <a:xfrm>
            <a:off x="627380" y="2651760"/>
            <a:ext cx="3612515" cy="2705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0" name="文本框 209"/>
          <p:cNvSpPr txBox="1"/>
          <p:nvPr/>
        </p:nvSpPr>
        <p:spPr>
          <a:xfrm>
            <a:off x="190500" y="3093085"/>
            <a:ext cx="4830445" cy="3322955"/>
          </a:xfrm>
          <a:prstGeom prst="rect">
            <a:avLst/>
          </a:prstGeom>
          <a:noFill/>
        </p:spPr>
        <p:txBody>
          <a:bodyPr wrap="square" rtlCol="0" anchor="t">
            <a:spAutoFit/>
          </a:bodyPr>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term + term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factor + term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id&lt;i&gt; + term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i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factor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num&lt;1&gt;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(rel)</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a:t>
            </a:r>
            <a:r>
              <a:rPr lang="en-US" altLang="zh-CN" sz="1400" spc="150">
                <a:solidFill>
                  <a:schemeClr val="tx1">
                    <a:lumMod val="65000"/>
                    <a:lumOff val="35000"/>
                  </a:schemeClr>
                </a:solidFill>
                <a:uFillTx/>
                <a:sym typeface="+mn-ea"/>
              </a:rPr>
              <a:t> 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(rel &lt; add )</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(add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(term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(factor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(id&lt;a&gt;[id&lt;i&gt;]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&lt; term)</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a:t>
            </a:r>
            <a:r>
              <a:rPr lang="zh-CN" altLang="en-US" sz="1400" spc="150">
                <a:solidFill>
                  <a:schemeClr val="tx1">
                    <a:lumMod val="65000"/>
                    <a:lumOff val="35000"/>
                  </a:schemeClr>
                </a:solidFill>
                <a:uFillTx/>
                <a:sym typeface="+mn-ea"/>
              </a:rPr>
              <a:t> &lt; factor)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a:t>
            </a:r>
            <a:r>
              <a:rPr lang="zh-CN" altLang="en-US" sz="1400" spc="150">
                <a:solidFill>
                  <a:schemeClr val="tx1">
                    <a:lumMod val="65000"/>
                    <a:lumOff val="35000"/>
                  </a:schemeClr>
                </a:solidFill>
                <a:uFillTx/>
                <a:sym typeface="+mn-ea"/>
              </a:rPr>
              <a:t>] &lt; id&lt;v&gt;)</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&lt; </a:t>
            </a:r>
            <a:r>
              <a:rPr lang="en-US" altLang="zh-CN" sz="1400" spc="150">
                <a:solidFill>
                  <a:schemeClr val="tx1">
                    <a:lumMod val="65000"/>
                    <a:lumOff val="35000"/>
                  </a:schemeClr>
                </a:solidFill>
                <a:uFillTx/>
                <a:sym typeface="+mn-ea"/>
              </a:rPr>
              <a:t>v</a:t>
            </a:r>
            <a:r>
              <a:rPr lang="zh-CN" altLang="en-US" sz="1400" spc="150">
                <a:solidFill>
                  <a:schemeClr val="tx1">
                    <a:lumMod val="65000"/>
                    <a:lumOff val="35000"/>
                  </a:schemeClr>
                </a:solidFill>
                <a:uFillTx/>
                <a:sym typeface="+mn-ea"/>
              </a:rPr>
              <a:t>)</a:t>
            </a:r>
            <a:endParaRPr lang="zh-CN" altLang="en-US"/>
          </a:p>
        </p:txBody>
      </p:sp>
      <p:sp>
        <p:nvSpPr>
          <p:cNvPr id="212" name="圆角矩形 211" descr="7b0a20202020227461726765744964223a202270726f636573734f6e6c696e6554657874426f78220a7d0a"/>
          <p:cNvSpPr/>
          <p:nvPr/>
        </p:nvSpPr>
        <p:spPr>
          <a:xfrm>
            <a:off x="3601085" y="585470"/>
            <a:ext cx="8590915" cy="6064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当前语法树的叶子节点，从左到右看，正好是当前推导得到的符号序列</a:t>
            </a:r>
            <a:endParaRPr lang="zh-CN" altLang="en-US" sz="1400"/>
          </a:p>
          <a:p>
            <a:pPr algn="l"/>
            <a:r>
              <a:rPr lang="en-US" altLang="zh-CN" sz="1400"/>
              <a:t>/ All leaf nodes of current parsing tree, are exactly the string of symbols of current left-most derivation step.</a:t>
            </a:r>
            <a:endParaRPr lang="en-US" altLang="zh-CN" sz="14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9"/>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0"/>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1"/>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3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34"/>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36"/>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37"/>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42"/>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38"/>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39"/>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40"/>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41"/>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43"/>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44"/>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45"/>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46"/>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211"/>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212"/>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mph" presetSubtype="2" fill="hold" nodeType="clickEffect">
                                  <p:stCondLst>
                                    <p:cond delay="0"/>
                                  </p:stCondLst>
                                  <p:childTnLst>
                                    <p:animClr clrSpc="rgb" dir="cw">
                                      <p:cBhvr>
                                        <p:cTn id="165" dur="2000" fill="hold"/>
                                        <p:tgtEl>
                                          <p:spTgt spid="7"/>
                                        </p:tgtEl>
                                        <p:attrNameLst>
                                          <p:attrName>fillcolor</p:attrName>
                                        </p:attrNameLst>
                                      </p:cBhvr>
                                      <p:to>
                                        <a:schemeClr val="accent2"/>
                                      </p:to>
                                    </p:animClr>
                                    <p:set>
                                      <p:cBhvr>
                                        <p:cTn id="166" dur="2000" fill="hold"/>
                                        <p:tgtEl>
                                          <p:spTgt spid="7"/>
                                        </p:tgtEl>
                                        <p:attrNameLst>
                                          <p:attrName>fill.type</p:attrName>
                                        </p:attrNameLst>
                                      </p:cBhvr>
                                      <p:to>
                                        <p:strVal val="solid"/>
                                      </p:to>
                                    </p:set>
                                    <p:set>
                                      <p:cBhvr>
                                        <p:cTn id="167" dur="2000" fill="hold"/>
                                        <p:tgtEl>
                                          <p:spTgt spid="7"/>
                                        </p:tgtEl>
                                        <p:attrNameLst>
                                          <p:attrName>fill.on</p:attrName>
                                        </p:attrNameLst>
                                      </p:cBhvr>
                                      <p:to>
                                        <p:strVal val="true"/>
                                      </p:to>
                                    </p:set>
                                  </p:childTnLst>
                                </p:cTn>
                              </p:par>
                              <p:par>
                                <p:cTn id="168" presetID="1" presetClass="emph" presetSubtype="2" fill="hold" nodeType="withEffect">
                                  <p:stCondLst>
                                    <p:cond delay="0"/>
                                  </p:stCondLst>
                                  <p:childTnLst>
                                    <p:animClr clrSpc="rgb" dir="cw">
                                      <p:cBhvr>
                                        <p:cTn id="169" dur="2000" fill="hold"/>
                                        <p:tgtEl>
                                          <p:spTgt spid="35"/>
                                        </p:tgtEl>
                                        <p:attrNameLst>
                                          <p:attrName>fillcolor</p:attrName>
                                        </p:attrNameLst>
                                      </p:cBhvr>
                                      <p:to>
                                        <a:schemeClr val="accent2"/>
                                      </p:to>
                                    </p:animClr>
                                    <p:set>
                                      <p:cBhvr>
                                        <p:cTn id="170" dur="2000" fill="hold"/>
                                        <p:tgtEl>
                                          <p:spTgt spid="35"/>
                                        </p:tgtEl>
                                        <p:attrNameLst>
                                          <p:attrName>fill.type</p:attrName>
                                        </p:attrNameLst>
                                      </p:cBhvr>
                                      <p:to>
                                        <p:strVal val="solid"/>
                                      </p:to>
                                    </p:set>
                                    <p:set>
                                      <p:cBhvr>
                                        <p:cTn id="171" dur="2000" fill="hold"/>
                                        <p:tgtEl>
                                          <p:spTgt spid="35"/>
                                        </p:tgtEl>
                                        <p:attrNameLst>
                                          <p:attrName>fill.on</p:attrName>
                                        </p:attrNameLst>
                                      </p:cBhvr>
                                      <p:to>
                                        <p:strVal val="true"/>
                                      </p:to>
                                    </p:set>
                                  </p:childTnLst>
                                </p:cTn>
                              </p:par>
                              <p:par>
                                <p:cTn id="172" presetID="1" presetClass="emph" presetSubtype="2" fill="hold" nodeType="withEffect">
                                  <p:stCondLst>
                                    <p:cond delay="0"/>
                                  </p:stCondLst>
                                  <p:childTnLst>
                                    <p:animClr clrSpc="rgb" dir="cw">
                                      <p:cBhvr>
                                        <p:cTn id="173" dur="2000" fill="hold"/>
                                        <p:tgtEl>
                                          <p:spTgt spid="22"/>
                                        </p:tgtEl>
                                        <p:attrNameLst>
                                          <p:attrName>fillcolor</p:attrName>
                                        </p:attrNameLst>
                                      </p:cBhvr>
                                      <p:to>
                                        <a:schemeClr val="accent2"/>
                                      </p:to>
                                    </p:animClr>
                                    <p:set>
                                      <p:cBhvr>
                                        <p:cTn id="174" dur="2000" fill="hold"/>
                                        <p:tgtEl>
                                          <p:spTgt spid="22"/>
                                        </p:tgtEl>
                                        <p:attrNameLst>
                                          <p:attrName>fill.type</p:attrName>
                                        </p:attrNameLst>
                                      </p:cBhvr>
                                      <p:to>
                                        <p:strVal val="solid"/>
                                      </p:to>
                                    </p:set>
                                    <p:set>
                                      <p:cBhvr>
                                        <p:cTn id="175" dur="2000" fill="hold"/>
                                        <p:tgtEl>
                                          <p:spTgt spid="22"/>
                                        </p:tgtEl>
                                        <p:attrNameLst>
                                          <p:attrName>fill.on</p:attrName>
                                        </p:attrNameLst>
                                      </p:cBhvr>
                                      <p:to>
                                        <p:strVal val="true"/>
                                      </p:to>
                                    </p:set>
                                  </p:childTnLst>
                                </p:cTn>
                              </p:par>
                              <p:par>
                                <p:cTn id="176" presetID="1" presetClass="emph" presetSubtype="2" fill="hold" nodeType="withEffect">
                                  <p:stCondLst>
                                    <p:cond delay="0"/>
                                  </p:stCondLst>
                                  <p:childTnLst>
                                    <p:animClr clrSpc="rgb" dir="cw">
                                      <p:cBhvr>
                                        <p:cTn id="177" dur="2000" fill="hold"/>
                                        <p:tgtEl>
                                          <p:spTgt spid="43"/>
                                        </p:tgtEl>
                                        <p:attrNameLst>
                                          <p:attrName>fillcolor</p:attrName>
                                        </p:attrNameLst>
                                      </p:cBhvr>
                                      <p:to>
                                        <a:schemeClr val="accent2"/>
                                      </p:to>
                                    </p:animClr>
                                    <p:set>
                                      <p:cBhvr>
                                        <p:cTn id="178" dur="2000" fill="hold"/>
                                        <p:tgtEl>
                                          <p:spTgt spid="43"/>
                                        </p:tgtEl>
                                        <p:attrNameLst>
                                          <p:attrName>fill.type</p:attrName>
                                        </p:attrNameLst>
                                      </p:cBhvr>
                                      <p:to>
                                        <p:strVal val="solid"/>
                                      </p:to>
                                    </p:set>
                                    <p:set>
                                      <p:cBhvr>
                                        <p:cTn id="179" dur="2000" fill="hold"/>
                                        <p:tgtEl>
                                          <p:spTgt spid="43"/>
                                        </p:tgtEl>
                                        <p:attrNameLst>
                                          <p:attrName>fill.on</p:attrName>
                                        </p:attrNameLst>
                                      </p:cBhvr>
                                      <p:to>
                                        <p:strVal val="true"/>
                                      </p:to>
                                    </p:set>
                                  </p:childTnLst>
                                </p:cTn>
                              </p:par>
                              <p:par>
                                <p:cTn id="180" presetID="1" presetClass="emph" presetSubtype="2" fill="hold" nodeType="withEffect">
                                  <p:stCondLst>
                                    <p:cond delay="0"/>
                                  </p:stCondLst>
                                  <p:childTnLst>
                                    <p:animClr clrSpc="rgb" dir="cw">
                                      <p:cBhvr>
                                        <p:cTn id="181" dur="2000" fill="hold"/>
                                        <p:tgtEl>
                                          <p:spTgt spid="40"/>
                                        </p:tgtEl>
                                        <p:attrNameLst>
                                          <p:attrName>fillcolor</p:attrName>
                                        </p:attrNameLst>
                                      </p:cBhvr>
                                      <p:to>
                                        <a:schemeClr val="accent2"/>
                                      </p:to>
                                    </p:animClr>
                                    <p:set>
                                      <p:cBhvr>
                                        <p:cTn id="182" dur="2000" fill="hold"/>
                                        <p:tgtEl>
                                          <p:spTgt spid="40"/>
                                        </p:tgtEl>
                                        <p:attrNameLst>
                                          <p:attrName>fill.type</p:attrName>
                                        </p:attrNameLst>
                                      </p:cBhvr>
                                      <p:to>
                                        <p:strVal val="solid"/>
                                      </p:to>
                                    </p:set>
                                    <p:set>
                                      <p:cBhvr>
                                        <p:cTn id="183" dur="2000" fill="hold"/>
                                        <p:tgtEl>
                                          <p:spTgt spid="40"/>
                                        </p:tgtEl>
                                        <p:attrNameLst>
                                          <p:attrName>fill.on</p:attrName>
                                        </p:attrNameLst>
                                      </p:cBhvr>
                                      <p:to>
                                        <p:strVal val="true"/>
                                      </p:to>
                                    </p:set>
                                  </p:childTnLst>
                                </p:cTn>
                              </p:par>
                              <p:par>
                                <p:cTn id="184" presetID="1" presetClass="emph" presetSubtype="2" fill="hold" nodeType="withEffect">
                                  <p:stCondLst>
                                    <p:cond delay="0"/>
                                  </p:stCondLst>
                                  <p:childTnLst>
                                    <p:animClr clrSpc="rgb" dir="cw">
                                      <p:cBhvr>
                                        <p:cTn id="185" dur="2000" fill="hold"/>
                                        <p:tgtEl>
                                          <p:spTgt spid="45"/>
                                        </p:tgtEl>
                                        <p:attrNameLst>
                                          <p:attrName>fillcolor</p:attrName>
                                        </p:attrNameLst>
                                      </p:cBhvr>
                                      <p:to>
                                        <a:schemeClr val="accent2"/>
                                      </p:to>
                                    </p:animClr>
                                    <p:set>
                                      <p:cBhvr>
                                        <p:cTn id="186" dur="2000" fill="hold"/>
                                        <p:tgtEl>
                                          <p:spTgt spid="45"/>
                                        </p:tgtEl>
                                        <p:attrNameLst>
                                          <p:attrName>fill.type</p:attrName>
                                        </p:attrNameLst>
                                      </p:cBhvr>
                                      <p:to>
                                        <p:strVal val="solid"/>
                                      </p:to>
                                    </p:set>
                                    <p:set>
                                      <p:cBhvr>
                                        <p:cTn id="187" dur="2000" fill="hold"/>
                                        <p:tgtEl>
                                          <p:spTgt spid="45"/>
                                        </p:tgtEl>
                                        <p:attrNameLst>
                                          <p:attrName>fill.on</p:attrName>
                                        </p:attrNameLst>
                                      </p:cBhvr>
                                      <p:to>
                                        <p:strVal val="true"/>
                                      </p:to>
                                    </p:set>
                                  </p:childTnLst>
                                </p:cTn>
                              </p:par>
                              <p:par>
                                <p:cTn id="188" presetID="1" presetClass="emph" presetSubtype="2" fill="hold" nodeType="withEffect">
                                  <p:stCondLst>
                                    <p:cond delay="0"/>
                                  </p:stCondLst>
                                  <p:childTnLst>
                                    <p:animClr clrSpc="rgb" dir="cw">
                                      <p:cBhvr>
                                        <p:cTn id="189" dur="2000" fill="hold"/>
                                        <p:tgtEl>
                                          <p:spTgt spid="5"/>
                                        </p:tgtEl>
                                        <p:attrNameLst>
                                          <p:attrName>fillcolor</p:attrName>
                                        </p:attrNameLst>
                                      </p:cBhvr>
                                      <p:to>
                                        <a:schemeClr val="accent2"/>
                                      </p:to>
                                    </p:animClr>
                                    <p:set>
                                      <p:cBhvr>
                                        <p:cTn id="190" dur="2000" fill="hold"/>
                                        <p:tgtEl>
                                          <p:spTgt spid="5"/>
                                        </p:tgtEl>
                                        <p:attrNameLst>
                                          <p:attrName>fill.type</p:attrName>
                                        </p:attrNameLst>
                                      </p:cBhvr>
                                      <p:to>
                                        <p:strVal val="solid"/>
                                      </p:to>
                                    </p:set>
                                    <p:set>
                                      <p:cBhvr>
                                        <p:cTn id="191" dur="2000" fill="hold"/>
                                        <p:tgtEl>
                                          <p:spTgt spid="5"/>
                                        </p:tgtEl>
                                        <p:attrNameLst>
                                          <p:attrName>fill.on</p:attrName>
                                        </p:attrNameLst>
                                      </p:cBhvr>
                                      <p:to>
                                        <p:strVal val="true"/>
                                      </p:to>
                                    </p:set>
                                  </p:childTnLst>
                                </p:cTn>
                              </p:par>
                              <p:par>
                                <p:cTn id="192" presetID="1" presetClass="emph" presetSubtype="2" fill="hold" nodeType="withEffect">
                                  <p:stCondLst>
                                    <p:cond delay="0"/>
                                  </p:stCondLst>
                                  <p:childTnLst>
                                    <p:animClr clrSpc="rgb" dir="cw">
                                      <p:cBhvr>
                                        <p:cTn id="193" dur="2000" fill="hold"/>
                                        <p:tgtEl>
                                          <p:spTgt spid="9"/>
                                        </p:tgtEl>
                                        <p:attrNameLst>
                                          <p:attrName>fillcolor</p:attrName>
                                        </p:attrNameLst>
                                      </p:cBhvr>
                                      <p:to>
                                        <a:schemeClr val="accent2"/>
                                      </p:to>
                                    </p:animClr>
                                    <p:set>
                                      <p:cBhvr>
                                        <p:cTn id="194" dur="2000" fill="hold"/>
                                        <p:tgtEl>
                                          <p:spTgt spid="9"/>
                                        </p:tgtEl>
                                        <p:attrNameLst>
                                          <p:attrName>fill.type</p:attrName>
                                        </p:attrNameLst>
                                      </p:cBhvr>
                                      <p:to>
                                        <p:strVal val="solid"/>
                                      </p:to>
                                    </p:set>
                                    <p:set>
                                      <p:cBhvr>
                                        <p:cTn id="195" dur="2000" fill="hold"/>
                                        <p:tgtEl>
                                          <p:spTgt spid="9"/>
                                        </p:tgtEl>
                                        <p:attrNameLst>
                                          <p:attrName>fill.on</p:attrName>
                                        </p:attrNameLst>
                                      </p:cBhvr>
                                      <p:to>
                                        <p:strVal val="true"/>
                                      </p:to>
                                    </p:set>
                                  </p:childTnLst>
                                </p:cTn>
                              </p:par>
                              <p:par>
                                <p:cTn id="196" presetID="1" presetClass="emph" presetSubtype="2" fill="hold" nodeType="withEffect">
                                  <p:stCondLst>
                                    <p:cond delay="0"/>
                                  </p:stCondLst>
                                  <p:childTnLst>
                                    <p:animClr clrSpc="rgb" dir="cw">
                                      <p:cBhvr>
                                        <p:cTn id="197" dur="2000" fill="hold"/>
                                        <p:tgtEl>
                                          <p:spTgt spid="10"/>
                                        </p:tgtEl>
                                        <p:attrNameLst>
                                          <p:attrName>fillcolor</p:attrName>
                                        </p:attrNameLst>
                                      </p:cBhvr>
                                      <p:to>
                                        <a:schemeClr val="accent2"/>
                                      </p:to>
                                    </p:animClr>
                                    <p:set>
                                      <p:cBhvr>
                                        <p:cTn id="198" dur="2000" fill="hold"/>
                                        <p:tgtEl>
                                          <p:spTgt spid="10"/>
                                        </p:tgtEl>
                                        <p:attrNameLst>
                                          <p:attrName>fill.type</p:attrName>
                                        </p:attrNameLst>
                                      </p:cBhvr>
                                      <p:to>
                                        <p:strVal val="solid"/>
                                      </p:to>
                                    </p:set>
                                    <p:set>
                                      <p:cBhvr>
                                        <p:cTn id="199" dur="2000" fill="hold"/>
                                        <p:tgtEl>
                                          <p:spTgt spid="10"/>
                                        </p:tgtEl>
                                        <p:attrNameLst>
                                          <p:attrName>fill.on</p:attrName>
                                        </p:attrNameLst>
                                      </p:cBhvr>
                                      <p:to>
                                        <p:strVal val="true"/>
                                      </p:to>
                                    </p:set>
                                  </p:childTnLst>
                                </p:cTn>
                              </p:par>
                              <p:par>
                                <p:cTn id="200" presetID="1" presetClass="emph" presetSubtype="2" fill="hold" nodeType="withEffect">
                                  <p:stCondLst>
                                    <p:cond delay="0"/>
                                  </p:stCondLst>
                                  <p:childTnLst>
                                    <p:animClr clrSpc="rgb" dir="cw">
                                      <p:cBhvr>
                                        <p:cTn id="201" dur="2000" fill="hold"/>
                                        <p:tgtEl>
                                          <p:spTgt spid="11"/>
                                        </p:tgtEl>
                                        <p:attrNameLst>
                                          <p:attrName>fillcolor</p:attrName>
                                        </p:attrNameLst>
                                      </p:cBhvr>
                                      <p:to>
                                        <a:schemeClr val="accent2"/>
                                      </p:to>
                                    </p:animClr>
                                    <p:set>
                                      <p:cBhvr>
                                        <p:cTn id="202" dur="2000" fill="hold"/>
                                        <p:tgtEl>
                                          <p:spTgt spid="11"/>
                                        </p:tgtEl>
                                        <p:attrNameLst>
                                          <p:attrName>fill.type</p:attrName>
                                        </p:attrNameLst>
                                      </p:cBhvr>
                                      <p:to>
                                        <p:strVal val="solid"/>
                                      </p:to>
                                    </p:set>
                                    <p:set>
                                      <p:cBhvr>
                                        <p:cTn id="203" dur="2000" fill="hold"/>
                                        <p:tgtEl>
                                          <p:spTgt spid="11"/>
                                        </p:tgtEl>
                                        <p:attrNameLst>
                                          <p:attrName>fill.on</p:attrName>
                                        </p:attrNameLst>
                                      </p:cBhvr>
                                      <p:to>
                                        <p:strVal val="true"/>
                                      </p:to>
                                    </p:set>
                                  </p:childTnLst>
                                </p:cTn>
                              </p:par>
                              <p:par>
                                <p:cTn id="204" presetID="1" presetClass="emph" presetSubtype="2" fill="hold" nodeType="withEffect">
                                  <p:stCondLst>
                                    <p:cond delay="0"/>
                                  </p:stCondLst>
                                  <p:childTnLst>
                                    <p:animClr clrSpc="rgb" dir="cw">
                                      <p:cBhvr>
                                        <p:cTn id="205" dur="2000" fill="hold"/>
                                        <p:tgtEl>
                                          <p:spTgt spid="12"/>
                                        </p:tgtEl>
                                        <p:attrNameLst>
                                          <p:attrName>fillcolor</p:attrName>
                                        </p:attrNameLst>
                                      </p:cBhvr>
                                      <p:to>
                                        <a:schemeClr val="accent2"/>
                                      </p:to>
                                    </p:animClr>
                                    <p:set>
                                      <p:cBhvr>
                                        <p:cTn id="206" dur="2000" fill="hold"/>
                                        <p:tgtEl>
                                          <p:spTgt spid="12"/>
                                        </p:tgtEl>
                                        <p:attrNameLst>
                                          <p:attrName>fill.type</p:attrName>
                                        </p:attrNameLst>
                                      </p:cBhvr>
                                      <p:to>
                                        <p:strVal val="solid"/>
                                      </p:to>
                                    </p:set>
                                    <p:set>
                                      <p:cBhvr>
                                        <p:cTn id="207" dur="2000" fill="hold"/>
                                        <p:tgtEl>
                                          <p:spTgt spid="12"/>
                                        </p:tgtEl>
                                        <p:attrNameLst>
                                          <p:attrName>fill.on</p:attrName>
                                        </p:attrNameLst>
                                      </p:cBhvr>
                                      <p:to>
                                        <p:strVal val="true"/>
                                      </p:to>
                                    </p:set>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grpId="0" nodeType="clickEffect">
                                  <p:stCondLst>
                                    <p:cond delay="0"/>
                                  </p:stCondLst>
                                  <p:childTnLst>
                                    <p:set>
                                      <p:cBhvr>
                                        <p:cTn id="211" dur="1" fill="hold">
                                          <p:stCondLst>
                                            <p:cond delay="0"/>
                                          </p:stCondLst>
                                        </p:cTn>
                                        <p:tgtEl>
                                          <p:spTgt spid="210"/>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1" presetClass="entr" presetSubtype="0" fill="hold" nodeType="clickEffect">
                                  <p:stCondLst>
                                    <p:cond delay="0"/>
                                  </p:stCondLst>
                                  <p:childTnLst>
                                    <p:set>
                                      <p:cBhvr>
                                        <p:cTn id="215" dur="1" fill="hold">
                                          <p:stCondLst>
                                            <p:cond delay="0"/>
                                          </p:stCondLst>
                                        </p:cTn>
                                        <p:tgtEl>
                                          <p:spTgt spid="208"/>
                                        </p:tgtEl>
                                        <p:attrNameLst>
                                          <p:attrName>style.visibility</p:attrName>
                                        </p:attrNameLst>
                                      </p:cBhvr>
                                      <p:to>
                                        <p:strVal val="visible"/>
                                      </p:to>
                                    </p:set>
                                  </p:childTnLst>
                                </p:cTn>
                              </p:par>
                              <p:par>
                                <p:cTn id="216" presetID="1" presetClass="entr" presetSubtype="0" fill="hold" nodeType="withEffect">
                                  <p:stCondLst>
                                    <p:cond delay="0"/>
                                  </p:stCondLst>
                                  <p:childTnLst>
                                    <p:set>
                                      <p:cBhvr>
                                        <p:cTn id="21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p:bldP spid="6" grpId="0" bldLvl="0" animBg="1"/>
      <p:bldP spid="7" grpId="0" bldLvl="0" animBg="1"/>
      <p:bldP spid="8" grpId="0" bldLvl="0" animBg="1"/>
      <p:bldP spid="9" grpId="0" bldLvl="0" animBg="1"/>
      <p:bldP spid="10" grpId="0" bldLvl="0" animBg="1"/>
      <p:bldP spid="11" grpId="0" bldLvl="0" animBg="1"/>
      <p:bldP spid="12" grpId="0" bldLvl="0" animBg="1"/>
      <p:bldP spid="4" grpId="0" bldLvl="0" animBg="1"/>
      <p:bldP spid="5" grpId="0" bldLvl="0" animBg="1"/>
      <p:bldP spid="21" grpId="0" bldLvl="0" animBg="1"/>
      <p:bldP spid="22" grpId="0" bldLvl="0" animBg="1"/>
      <p:bldP spid="23" grpId="0" bldLvl="0" animBg="1"/>
      <p:bldP spid="27" grpId="0" bldLvl="0" animBg="1"/>
      <p:bldP spid="29" grpId="0" bldLvl="0" animBg="1"/>
      <p:bldP spid="31" grpId="0" bldLvl="0" animBg="1"/>
      <p:bldP spid="33" grpId="0" bldLvl="0" animBg="1"/>
      <p:bldP spid="35" grpId="0" bldLvl="0" animBg="1"/>
      <p:bldP spid="37" grpId="0" bldLvl="0" animBg="1"/>
      <p:bldP spid="38" grpId="0" bldLvl="0" animBg="1"/>
      <p:bldP spid="40" grpId="0" bldLvl="0" animBg="1"/>
      <p:bldP spid="43" grpId="0" bldLvl="0" animBg="1"/>
      <p:bldP spid="45" grpId="0" bldLvl="0" animBg="1"/>
      <p:bldP spid="211" grpId="0" bldLvl="0" animBg="1"/>
      <p:bldP spid="211" grpId="1" animBg="1"/>
      <p:bldP spid="210" grpId="0"/>
      <p:bldP spid="21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6145" y="-40570"/>
            <a:ext cx="10969200" cy="705600"/>
          </a:xfrm>
        </p:spPr>
        <p:txBody>
          <a:bodyPr/>
          <a:p>
            <a:r>
              <a:rPr lang="en-US" altLang="zh-CN"/>
              <a:t>Parsing Tree/</a:t>
            </a:r>
            <a:r>
              <a:rPr lang="zh-CN" altLang="en-US"/>
              <a:t>分析树（具体语法树）</a:t>
            </a:r>
            <a:r>
              <a:rPr lang="en-US" altLang="zh-CN"/>
              <a:t>/</a:t>
            </a:r>
            <a:r>
              <a:rPr lang="zh-CN" altLang="en-US"/>
              <a:t>无</a:t>
            </a:r>
            <a:r>
              <a:rPr lang="zh-CN" altLang="en-US"/>
              <a:t>动画</a:t>
            </a:r>
            <a:endParaRPr lang="zh-CN" altLang="en-US"/>
          </a:p>
        </p:txBody>
      </p:sp>
      <p:sp>
        <p:nvSpPr>
          <p:cNvPr id="3" name="内容占位符 2"/>
          <p:cNvSpPr>
            <a:spLocks noGrp="1"/>
          </p:cNvSpPr>
          <p:nvPr>
            <p:ph idx="1"/>
          </p:nvPr>
        </p:nvSpPr>
        <p:spPr>
          <a:xfrm>
            <a:off x="190500" y="721995"/>
            <a:ext cx="6995160" cy="5514340"/>
          </a:xfrm>
        </p:spPr>
        <p:txBody>
          <a:bodyPr>
            <a:noAutofit/>
          </a:bodyPr>
          <a:p>
            <a:pPr marL="0">
              <a:lnSpc>
                <a:spcPct val="100000"/>
              </a:lnSpc>
              <a:spcAft>
                <a:spcPts val="0"/>
              </a:spcAft>
            </a:pPr>
            <a:r>
              <a:rPr lang="zh-CN" altLang="en-US" sz="1400"/>
              <a:t>stmt=&gt;do stmt while (expr)</a:t>
            </a:r>
            <a:endParaRPr lang="zh-CN" altLang="en-US" sz="1400"/>
          </a:p>
          <a:p>
            <a:pPr marL="0">
              <a:lnSpc>
                <a:spcPct val="100000"/>
              </a:lnSpc>
              <a:spcAft>
                <a:spcPts val="0"/>
              </a:spcAft>
            </a:pPr>
            <a:r>
              <a:rPr lang="zh-CN" altLang="en-US" sz="1400"/>
              <a:t>    =&gt;do expr; while (expr)</a:t>
            </a:r>
            <a:endParaRPr lang="zh-CN" altLang="en-US" sz="1400"/>
          </a:p>
          <a:p>
            <a:pPr marL="0">
              <a:lnSpc>
                <a:spcPct val="100000"/>
              </a:lnSpc>
              <a:spcAft>
                <a:spcPts val="0"/>
              </a:spcAft>
            </a:pPr>
            <a:r>
              <a:rPr lang="zh-CN" altLang="en-US" sz="1400"/>
              <a:t>    =&gt;do rel = expr ; while (expr)</a:t>
            </a:r>
            <a:endParaRPr lang="zh-CN" altLang="en-US" sz="1400"/>
          </a:p>
          <a:p>
            <a:pPr marL="0">
              <a:lnSpc>
                <a:spcPct val="100000"/>
              </a:lnSpc>
              <a:spcAft>
                <a:spcPts val="0"/>
              </a:spcAft>
            </a:pPr>
            <a:r>
              <a:rPr lang="zh-CN" altLang="en-US" sz="1400"/>
              <a:t>    =&gt;do add = expr ; while (expr)</a:t>
            </a:r>
            <a:endParaRPr lang="zh-CN" altLang="en-US" sz="1400"/>
          </a:p>
          <a:p>
            <a:pPr marL="0">
              <a:lnSpc>
                <a:spcPct val="100000"/>
              </a:lnSpc>
              <a:spcAft>
                <a:spcPts val="0"/>
              </a:spcAft>
            </a:pPr>
            <a:r>
              <a:rPr lang="zh-CN" altLang="en-US" sz="1400"/>
              <a:t>    =&gt;do term = expr ; while (expr)</a:t>
            </a:r>
            <a:endParaRPr lang="zh-CN" altLang="en-US" sz="1400"/>
          </a:p>
          <a:p>
            <a:pPr marL="0">
              <a:lnSpc>
                <a:spcPct val="100000"/>
              </a:lnSpc>
              <a:spcAft>
                <a:spcPts val="0"/>
              </a:spcAft>
            </a:pPr>
            <a:r>
              <a:rPr lang="zh-CN" altLang="en-US" sz="1400"/>
              <a:t>    =&gt;do factor = expr ; while (expr)</a:t>
            </a:r>
            <a:endParaRPr lang="zh-CN" altLang="en-US" sz="1400"/>
          </a:p>
          <a:p>
            <a:pPr marL="0">
              <a:lnSpc>
                <a:spcPct val="100000"/>
              </a:lnSpc>
              <a:spcAft>
                <a:spcPts val="0"/>
              </a:spcAft>
            </a:pPr>
            <a:r>
              <a:rPr lang="zh-CN" altLang="en-US" sz="1400"/>
              <a:t>    =&gt;do id&lt;i&gt; = expr ; while (expr)</a:t>
            </a:r>
            <a:endParaRPr lang="zh-CN" altLang="en-US" sz="1400"/>
          </a:p>
          <a:p>
            <a:pPr marL="0">
              <a:lnSpc>
                <a:spcPct val="100000"/>
              </a:lnSpc>
              <a:spcAft>
                <a:spcPts val="0"/>
              </a:spcAft>
            </a:pPr>
            <a:r>
              <a:rPr lang="zh-CN" altLang="en-US" sz="1400"/>
              <a:t>    =&gt;do </a:t>
            </a:r>
            <a:r>
              <a:rPr lang="en-US" altLang="zh-CN" sz="1400"/>
              <a:t>i</a:t>
            </a:r>
            <a:r>
              <a:rPr lang="zh-CN" altLang="en-US" sz="1400"/>
              <a:t> = rel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term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factor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id&lt;i&gt; + term ; while (expr)</a:t>
            </a:r>
            <a:endParaRPr lang="zh-CN" altLang="en-US" sz="1400"/>
          </a:p>
          <a:p>
            <a:pPr marL="0">
              <a:lnSpc>
                <a:spcPct val="100000"/>
              </a:lnSpc>
              <a:spcAft>
                <a:spcPts val="0"/>
              </a:spcAft>
            </a:pPr>
            <a:r>
              <a:rPr lang="zh-CN" altLang="en-US" sz="1400"/>
              <a:t>    =&gt;do i = </a:t>
            </a:r>
            <a:r>
              <a:rPr lang="en-US" altLang="zh-CN" sz="1400"/>
              <a:t>i</a:t>
            </a:r>
            <a:r>
              <a:rPr lang="zh-CN" altLang="en-US" sz="1400"/>
              <a:t> + factor ; while (expr)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num&lt;1&gt; ; while (expr)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(rel)</a:t>
            </a:r>
            <a:endParaRPr lang="zh-CN" altLang="en-US" sz="1400"/>
          </a:p>
          <a:p>
            <a:pPr marL="0">
              <a:lnSpc>
                <a:spcPct val="100000"/>
              </a:lnSpc>
              <a:spcAft>
                <a:spcPts val="0"/>
              </a:spcAft>
            </a:pPr>
            <a:r>
              <a:rPr lang="zh-CN" altLang="en-US" sz="1400"/>
              <a:t>    =&gt;do </a:t>
            </a:r>
            <a:r>
              <a:rPr lang="en-US" altLang="zh-CN" sz="1400"/>
              <a:t>i</a:t>
            </a:r>
            <a:r>
              <a:rPr lang="zh-CN" altLang="en-US" sz="1400"/>
              <a:t> =</a:t>
            </a:r>
            <a:r>
              <a:rPr lang="en-US" altLang="zh-CN" sz="1400"/>
              <a:t> i</a:t>
            </a:r>
            <a:r>
              <a:rPr lang="zh-CN" altLang="en-US" sz="1400"/>
              <a:t> + </a:t>
            </a:r>
            <a:r>
              <a:rPr lang="en-US" altLang="zh-CN" sz="1400"/>
              <a:t>1</a:t>
            </a:r>
            <a:r>
              <a:rPr lang="zh-CN" altLang="en-US" sz="1400"/>
              <a:t> ; while (rel &lt; add )</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(add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(term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(factor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(id&lt;a&gt;[id&lt;i&gt;]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t>a</a:t>
            </a:r>
            <a:r>
              <a:rPr lang="zh-CN" altLang="en-US" sz="1400"/>
              <a:t>[</a:t>
            </a:r>
            <a:r>
              <a:rPr lang="en-US" altLang="zh-CN" sz="1400"/>
              <a:t>i</a:t>
            </a:r>
            <a:r>
              <a:rPr lang="zh-CN" altLang="en-US" sz="1400"/>
              <a:t>] &lt; term)</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t> &lt; factor)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t>] &lt; id&lt;v&gt;)</a:t>
            </a:r>
            <a:endParaRPr lang="zh-CN" altLang="en-US" sz="1400"/>
          </a:p>
          <a:p>
            <a:pPr marL="0">
              <a:lnSpc>
                <a:spcPct val="100000"/>
              </a:lnSpc>
              <a:spcAft>
                <a:spcPts val="0"/>
              </a:spcAft>
            </a:pPr>
            <a:r>
              <a:rPr lang="zh-CN" altLang="en-US" sz="1400">
                <a:sym typeface="+mn-ea"/>
              </a:rPr>
              <a:t>    =&gt;do </a:t>
            </a:r>
            <a:r>
              <a:rPr lang="en-US" altLang="zh-CN" sz="1400">
                <a:sym typeface="+mn-ea"/>
              </a:rPr>
              <a:t>i</a:t>
            </a:r>
            <a:r>
              <a:rPr lang="zh-CN" altLang="en-US" sz="1400">
                <a:sym typeface="+mn-ea"/>
              </a:rPr>
              <a:t> = </a:t>
            </a:r>
            <a:r>
              <a:rPr lang="en-US" altLang="zh-CN" sz="1400">
                <a:sym typeface="+mn-ea"/>
              </a:rPr>
              <a:t>i</a:t>
            </a:r>
            <a:r>
              <a:rPr lang="zh-CN" altLang="en-US" sz="1400">
                <a:sym typeface="+mn-ea"/>
              </a:rPr>
              <a:t> + </a:t>
            </a:r>
            <a:r>
              <a:rPr lang="en-US" altLang="zh-CN" sz="1400">
                <a:sym typeface="+mn-ea"/>
              </a:rPr>
              <a:t>1</a:t>
            </a:r>
            <a:r>
              <a:rPr lang="zh-CN" altLang="en-US" sz="1400">
                <a:sym typeface="+mn-ea"/>
              </a:rPr>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sym typeface="+mn-ea"/>
              </a:rPr>
              <a:t>] &lt; </a:t>
            </a:r>
            <a:r>
              <a:rPr lang="en-US" altLang="zh-CN" sz="1400">
                <a:sym typeface="+mn-ea"/>
              </a:rPr>
              <a:t>v</a:t>
            </a:r>
            <a:r>
              <a:rPr lang="zh-CN" altLang="en-US" sz="1400">
                <a:sym typeface="+mn-ea"/>
              </a:rPr>
              <a:t>)</a:t>
            </a:r>
            <a:endParaRPr lang="zh-CN" altLang="en-US" sz="1400"/>
          </a:p>
        </p:txBody>
      </p:sp>
      <p:grpSp>
        <p:nvGrpSpPr>
          <p:cNvPr id="47" name="组合 46"/>
          <p:cNvGrpSpPr/>
          <p:nvPr/>
        </p:nvGrpSpPr>
        <p:grpSpPr>
          <a:xfrm>
            <a:off x="5795645" y="705485"/>
            <a:ext cx="6134100" cy="5104130"/>
            <a:chOff x="9127" y="1111"/>
            <a:chExt cx="9660" cy="8038"/>
          </a:xfrm>
        </p:grpSpPr>
        <p:sp>
          <p:nvSpPr>
            <p:cNvPr id="6" name="圆角矩形 5"/>
            <p:cNvSpPr/>
            <p:nvPr/>
          </p:nvSpPr>
          <p:spPr>
            <a:xfrm>
              <a:off x="13346" y="1111"/>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7" name="圆角矩形 6"/>
            <p:cNvSpPr/>
            <p:nvPr/>
          </p:nvSpPr>
          <p:spPr>
            <a:xfrm>
              <a:off x="10227" y="194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do</a:t>
              </a:r>
              <a:endParaRPr lang="en-US" altLang="zh-CN"/>
            </a:p>
          </p:txBody>
        </p:sp>
        <p:sp>
          <p:nvSpPr>
            <p:cNvPr id="8" name="圆角矩形 7"/>
            <p:cNvSpPr/>
            <p:nvPr/>
          </p:nvSpPr>
          <p:spPr>
            <a:xfrm>
              <a:off x="11763" y="194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9" name="圆角矩形 8"/>
            <p:cNvSpPr/>
            <p:nvPr/>
          </p:nvSpPr>
          <p:spPr>
            <a:xfrm>
              <a:off x="13316" y="194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p:sp>
          <p:nvSpPr>
            <p:cNvPr id="10" name="圆角矩形 9"/>
            <p:cNvSpPr/>
            <p:nvPr/>
          </p:nvSpPr>
          <p:spPr>
            <a:xfrm>
              <a:off x="14811" y="1949"/>
              <a:ext cx="588"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11" name="圆角矩形 10"/>
            <p:cNvSpPr/>
            <p:nvPr/>
          </p:nvSpPr>
          <p:spPr>
            <a:xfrm>
              <a:off x="15683" y="194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12" name="圆角矩形 11"/>
            <p:cNvSpPr/>
            <p:nvPr/>
          </p:nvSpPr>
          <p:spPr>
            <a:xfrm>
              <a:off x="17819" y="1949"/>
              <a:ext cx="588"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3" name="直接连接符 12"/>
            <p:cNvCxnSpPr>
              <a:stCxn id="6" idx="2"/>
              <a:endCxn id="7" idx="0"/>
            </p:cNvCxnSpPr>
            <p:nvPr/>
          </p:nvCxnSpPr>
          <p:spPr>
            <a:xfrm flipH="1">
              <a:off x="10889" y="1583"/>
              <a:ext cx="3119" cy="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2"/>
              <a:endCxn id="8" idx="0"/>
            </p:cNvCxnSpPr>
            <p:nvPr/>
          </p:nvCxnSpPr>
          <p:spPr>
            <a:xfrm flipH="1">
              <a:off x="12425" y="1583"/>
              <a:ext cx="1583" cy="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2"/>
              <a:endCxn id="9" idx="0"/>
            </p:cNvCxnSpPr>
            <p:nvPr/>
          </p:nvCxnSpPr>
          <p:spPr>
            <a:xfrm flipH="1">
              <a:off x="13978" y="1583"/>
              <a:ext cx="30" cy="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2"/>
              <a:endCxn id="10" idx="0"/>
            </p:cNvCxnSpPr>
            <p:nvPr/>
          </p:nvCxnSpPr>
          <p:spPr>
            <a:xfrm>
              <a:off x="14008" y="1583"/>
              <a:ext cx="1097" cy="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2"/>
              <a:endCxn id="11" idx="0"/>
            </p:cNvCxnSpPr>
            <p:nvPr/>
          </p:nvCxnSpPr>
          <p:spPr>
            <a:xfrm>
              <a:off x="14008" y="1583"/>
              <a:ext cx="2337" cy="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2"/>
              <a:endCxn id="12" idx="0"/>
            </p:cNvCxnSpPr>
            <p:nvPr/>
          </p:nvCxnSpPr>
          <p:spPr>
            <a:xfrm>
              <a:off x="14008" y="1583"/>
              <a:ext cx="4105" cy="366"/>
            </a:xfrm>
            <a:prstGeom prst="line">
              <a:avLst/>
            </a:prstGeom>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10415" y="2722"/>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5" name="圆角矩形 4"/>
            <p:cNvSpPr/>
            <p:nvPr/>
          </p:nvSpPr>
          <p:spPr>
            <a:xfrm>
              <a:off x="12294" y="2729"/>
              <a:ext cx="682"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9" name="直接连接符 18"/>
            <p:cNvCxnSpPr>
              <a:stCxn id="8" idx="2"/>
              <a:endCxn id="4" idx="0"/>
            </p:cNvCxnSpPr>
            <p:nvPr/>
          </p:nvCxnSpPr>
          <p:spPr>
            <a:xfrm flipH="1">
              <a:off x="11077" y="2421"/>
              <a:ext cx="1348" cy="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8" idx="2"/>
              <a:endCxn id="5" idx="0"/>
            </p:cNvCxnSpPr>
            <p:nvPr/>
          </p:nvCxnSpPr>
          <p:spPr>
            <a:xfrm>
              <a:off x="12425" y="2421"/>
              <a:ext cx="210" cy="308"/>
            </a:xfrm>
            <a:prstGeom prst="line">
              <a:avLst/>
            </a:prstGeom>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9127" y="3518"/>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22" name="圆角矩形 21"/>
            <p:cNvSpPr/>
            <p:nvPr/>
          </p:nvSpPr>
          <p:spPr>
            <a:xfrm>
              <a:off x="10759" y="3518"/>
              <a:ext cx="657"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23" name="圆角矩形 22"/>
            <p:cNvSpPr/>
            <p:nvPr/>
          </p:nvSpPr>
          <p:spPr>
            <a:xfrm>
              <a:off x="11653" y="3518"/>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cxnSp>
          <p:nvCxnSpPr>
            <p:cNvPr id="24" name="直接连接符 23"/>
            <p:cNvCxnSpPr>
              <a:stCxn id="4" idx="2"/>
              <a:endCxn id="21" idx="0"/>
            </p:cNvCxnSpPr>
            <p:nvPr/>
          </p:nvCxnSpPr>
          <p:spPr>
            <a:xfrm flipH="1">
              <a:off x="9789" y="3194"/>
              <a:ext cx="1288" cy="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 idx="2"/>
              <a:endCxn id="22" idx="0"/>
            </p:cNvCxnSpPr>
            <p:nvPr/>
          </p:nvCxnSpPr>
          <p:spPr>
            <a:xfrm>
              <a:off x="11077" y="3194"/>
              <a:ext cx="11" cy="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 idx="2"/>
              <a:endCxn id="23" idx="0"/>
            </p:cNvCxnSpPr>
            <p:nvPr/>
          </p:nvCxnSpPr>
          <p:spPr>
            <a:xfrm>
              <a:off x="11077" y="3194"/>
              <a:ext cx="1238" cy="324"/>
            </a:xfrm>
            <a:prstGeom prst="line">
              <a:avLst/>
            </a:prstGeom>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9135" y="4297"/>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28" name="直接连接符 27"/>
            <p:cNvCxnSpPr>
              <a:stCxn id="21" idx="2"/>
              <a:endCxn id="27" idx="0"/>
            </p:cNvCxnSpPr>
            <p:nvPr/>
          </p:nvCxnSpPr>
          <p:spPr>
            <a:xfrm>
              <a:off x="9789" y="3990"/>
              <a:ext cx="8" cy="307"/>
            </a:xfrm>
            <a:prstGeom prst="line">
              <a:avLst/>
            </a:prstGeom>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9135" y="5067"/>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30" name="直接连接符 29"/>
            <p:cNvCxnSpPr>
              <a:stCxn id="27" idx="2"/>
              <a:endCxn id="29" idx="0"/>
            </p:cNvCxnSpPr>
            <p:nvPr/>
          </p:nvCxnSpPr>
          <p:spPr>
            <a:xfrm>
              <a:off x="9797" y="4769"/>
              <a:ext cx="0" cy="298"/>
            </a:xfrm>
            <a:prstGeom prst="line">
              <a:avLst/>
            </a:prstGeom>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9141" y="5931"/>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32" name="直接连接符 31"/>
            <p:cNvCxnSpPr>
              <a:stCxn id="29" idx="2"/>
              <a:endCxn id="31" idx="0"/>
            </p:cNvCxnSpPr>
            <p:nvPr/>
          </p:nvCxnSpPr>
          <p:spPr>
            <a:xfrm>
              <a:off x="9797" y="5539"/>
              <a:ext cx="6" cy="392"/>
            </a:xfrm>
            <a:prstGeom prst="line">
              <a:avLst/>
            </a:prstGeom>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9159" y="668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34" name="直接连接符 33"/>
            <p:cNvCxnSpPr>
              <a:stCxn id="31" idx="2"/>
              <a:endCxn id="33" idx="0"/>
            </p:cNvCxnSpPr>
            <p:nvPr/>
          </p:nvCxnSpPr>
          <p:spPr>
            <a:xfrm>
              <a:off x="9803" y="6403"/>
              <a:ext cx="18" cy="286"/>
            </a:xfrm>
            <a:prstGeom prst="line">
              <a:avLst/>
            </a:prstGeom>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9171" y="7408"/>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36" name="直接连接符 35"/>
            <p:cNvCxnSpPr>
              <a:stCxn id="33" idx="2"/>
              <a:endCxn id="35" idx="0"/>
            </p:cNvCxnSpPr>
            <p:nvPr/>
          </p:nvCxnSpPr>
          <p:spPr>
            <a:xfrm>
              <a:off x="9821" y="7161"/>
              <a:ext cx="12" cy="247"/>
            </a:xfrm>
            <a:prstGeom prst="line">
              <a:avLst/>
            </a:prstGeom>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11661" y="4306"/>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38" name="圆角矩形 37"/>
            <p:cNvSpPr/>
            <p:nvPr/>
          </p:nvSpPr>
          <p:spPr>
            <a:xfrm>
              <a:off x="11669" y="5091"/>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39" name="直接连接符 38"/>
            <p:cNvCxnSpPr>
              <a:stCxn id="37" idx="2"/>
              <a:endCxn id="38" idx="0"/>
            </p:cNvCxnSpPr>
            <p:nvPr/>
          </p:nvCxnSpPr>
          <p:spPr>
            <a:xfrm>
              <a:off x="12323" y="4778"/>
              <a:ext cx="8" cy="313"/>
            </a:xfrm>
            <a:prstGeom prst="line">
              <a:avLst/>
            </a:prstGeom>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12041" y="5933"/>
              <a:ext cx="60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41" name="直接连接符 40"/>
            <p:cNvCxnSpPr>
              <a:stCxn id="38" idx="2"/>
              <a:endCxn id="40" idx="0"/>
            </p:cNvCxnSpPr>
            <p:nvPr/>
          </p:nvCxnSpPr>
          <p:spPr>
            <a:xfrm>
              <a:off x="12331" y="5563"/>
              <a:ext cx="10" cy="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23" idx="2"/>
              <a:endCxn id="37" idx="0"/>
            </p:cNvCxnSpPr>
            <p:nvPr/>
          </p:nvCxnSpPr>
          <p:spPr>
            <a:xfrm>
              <a:off x="12315" y="3990"/>
              <a:ext cx="8" cy="316"/>
            </a:xfrm>
            <a:prstGeom prst="line">
              <a:avLst/>
            </a:prstGeom>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10684" y="5944"/>
              <a:ext cx="1264" cy="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44" name="直接连接符 43"/>
            <p:cNvCxnSpPr>
              <a:stCxn id="38" idx="2"/>
              <a:endCxn id="43" idx="0"/>
            </p:cNvCxnSpPr>
            <p:nvPr/>
          </p:nvCxnSpPr>
          <p:spPr>
            <a:xfrm flipH="1">
              <a:off x="11316" y="5563"/>
              <a:ext cx="1015" cy="381"/>
            </a:xfrm>
            <a:prstGeom prst="line">
              <a:avLst/>
            </a:prstGeom>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12741" y="5921"/>
              <a:ext cx="129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46" name="直接连接符 45"/>
            <p:cNvCxnSpPr>
              <a:stCxn id="38" idx="2"/>
              <a:endCxn id="45" idx="0"/>
            </p:cNvCxnSpPr>
            <p:nvPr/>
          </p:nvCxnSpPr>
          <p:spPr>
            <a:xfrm>
              <a:off x="12331" y="5563"/>
              <a:ext cx="1055" cy="358"/>
            </a:xfrm>
            <a:prstGeom prst="line">
              <a:avLst/>
            </a:prstGeom>
          </p:spPr>
          <p:style>
            <a:lnRef idx="1">
              <a:schemeClr val="accent1"/>
            </a:lnRef>
            <a:fillRef idx="0">
              <a:schemeClr val="accent1"/>
            </a:fillRef>
            <a:effectRef idx="0">
              <a:schemeClr val="accent1"/>
            </a:effectRef>
            <a:fontRef idx="minor">
              <a:schemeClr val="tx1"/>
            </a:fontRef>
          </p:style>
        </p:cxnSp>
        <p:sp>
          <p:nvSpPr>
            <p:cNvPr id="55" name="圆角矩形 54"/>
            <p:cNvSpPr/>
            <p:nvPr/>
          </p:nvSpPr>
          <p:spPr>
            <a:xfrm>
              <a:off x="10684" y="6678"/>
              <a:ext cx="1264" cy="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56" name="直接连接符 55"/>
            <p:cNvCxnSpPr>
              <a:stCxn id="43" idx="2"/>
              <a:endCxn id="55" idx="0"/>
            </p:cNvCxnSpPr>
            <p:nvPr/>
          </p:nvCxnSpPr>
          <p:spPr>
            <a:xfrm>
              <a:off x="11316" y="6417"/>
              <a:ext cx="0" cy="261"/>
            </a:xfrm>
            <a:prstGeom prst="line">
              <a:avLst/>
            </a:prstGeom>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10690" y="7314"/>
              <a:ext cx="1264" cy="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58" name="直接连接符 57"/>
            <p:cNvCxnSpPr>
              <a:stCxn id="55" idx="2"/>
              <a:endCxn id="57" idx="0"/>
            </p:cNvCxnSpPr>
            <p:nvPr/>
          </p:nvCxnSpPr>
          <p:spPr>
            <a:xfrm>
              <a:off x="11316" y="7151"/>
              <a:ext cx="6" cy="163"/>
            </a:xfrm>
            <a:prstGeom prst="line">
              <a:avLst/>
            </a:prstGeom>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10708" y="8006"/>
              <a:ext cx="1264" cy="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60" name="直接连接符 59"/>
            <p:cNvCxnSpPr>
              <a:stCxn id="57" idx="2"/>
              <a:endCxn id="59" idx="0"/>
            </p:cNvCxnSpPr>
            <p:nvPr/>
          </p:nvCxnSpPr>
          <p:spPr>
            <a:xfrm>
              <a:off x="11322" y="7787"/>
              <a:ext cx="18" cy="219"/>
            </a:xfrm>
            <a:prstGeom prst="line">
              <a:avLst/>
            </a:prstGeom>
          </p:spPr>
          <p:style>
            <a:lnRef idx="1">
              <a:schemeClr val="accent1"/>
            </a:lnRef>
            <a:fillRef idx="0">
              <a:schemeClr val="accent1"/>
            </a:fillRef>
            <a:effectRef idx="0">
              <a:schemeClr val="accent1"/>
            </a:effectRef>
            <a:fontRef idx="minor">
              <a:schemeClr val="tx1"/>
            </a:fontRef>
          </p:style>
        </p:cxnSp>
        <p:sp>
          <p:nvSpPr>
            <p:cNvPr id="61" name="圆角矩形 60"/>
            <p:cNvSpPr/>
            <p:nvPr/>
          </p:nvSpPr>
          <p:spPr>
            <a:xfrm>
              <a:off x="10708" y="8677"/>
              <a:ext cx="1264" cy="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62" name="直接连接符 61"/>
            <p:cNvCxnSpPr>
              <a:stCxn id="59" idx="2"/>
              <a:endCxn id="61" idx="0"/>
            </p:cNvCxnSpPr>
            <p:nvPr/>
          </p:nvCxnSpPr>
          <p:spPr>
            <a:xfrm>
              <a:off x="11340" y="8479"/>
              <a:ext cx="0" cy="198"/>
            </a:xfrm>
            <a:prstGeom prst="line">
              <a:avLst/>
            </a:prstGeom>
          </p:spPr>
          <p:style>
            <a:lnRef idx="1">
              <a:schemeClr val="accent1"/>
            </a:lnRef>
            <a:fillRef idx="0">
              <a:schemeClr val="accent1"/>
            </a:fillRef>
            <a:effectRef idx="0">
              <a:schemeClr val="accent1"/>
            </a:effectRef>
            <a:fontRef idx="minor">
              <a:schemeClr val="tx1"/>
            </a:fontRef>
          </p:style>
        </p:cxnSp>
        <p:sp>
          <p:nvSpPr>
            <p:cNvPr id="63" name="圆角矩形 62"/>
            <p:cNvSpPr/>
            <p:nvPr/>
          </p:nvSpPr>
          <p:spPr>
            <a:xfrm>
              <a:off x="12741" y="6600"/>
              <a:ext cx="129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64" name="直接连接符 63"/>
            <p:cNvCxnSpPr>
              <a:stCxn id="45" idx="2"/>
              <a:endCxn id="63" idx="0"/>
            </p:cNvCxnSpPr>
            <p:nvPr/>
          </p:nvCxnSpPr>
          <p:spPr>
            <a:xfrm>
              <a:off x="13386" y="6393"/>
              <a:ext cx="0" cy="207"/>
            </a:xfrm>
            <a:prstGeom prst="line">
              <a:avLst/>
            </a:prstGeom>
          </p:spPr>
          <p:style>
            <a:lnRef idx="1">
              <a:schemeClr val="accent1"/>
            </a:lnRef>
            <a:fillRef idx="0">
              <a:schemeClr val="accent1"/>
            </a:fillRef>
            <a:effectRef idx="0">
              <a:schemeClr val="accent1"/>
            </a:effectRef>
            <a:fontRef idx="minor">
              <a:schemeClr val="tx1"/>
            </a:fontRef>
          </p:style>
        </p:cxnSp>
        <p:sp>
          <p:nvSpPr>
            <p:cNvPr id="65" name="圆角矩形 64"/>
            <p:cNvSpPr/>
            <p:nvPr/>
          </p:nvSpPr>
          <p:spPr>
            <a:xfrm>
              <a:off x="12759" y="7328"/>
              <a:ext cx="129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num</a:t>
              </a:r>
              <a:endParaRPr lang="en-US" altLang="zh-CN"/>
            </a:p>
          </p:txBody>
        </p:sp>
        <p:cxnSp>
          <p:nvCxnSpPr>
            <p:cNvPr id="66" name="直接连接符 65"/>
            <p:cNvCxnSpPr>
              <a:stCxn id="63" idx="2"/>
              <a:endCxn id="65" idx="0"/>
            </p:cNvCxnSpPr>
            <p:nvPr/>
          </p:nvCxnSpPr>
          <p:spPr>
            <a:xfrm>
              <a:off x="13386" y="7072"/>
              <a:ext cx="18" cy="256"/>
            </a:xfrm>
            <a:prstGeom prst="line">
              <a:avLst/>
            </a:prstGeom>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12759" y="8077"/>
              <a:ext cx="129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1</a:t>
              </a:r>
              <a:endParaRPr lang="en-US" altLang="zh-CN"/>
            </a:p>
          </p:txBody>
        </p:sp>
        <p:cxnSp>
          <p:nvCxnSpPr>
            <p:cNvPr id="68" name="直接连接符 67"/>
            <p:cNvCxnSpPr>
              <a:stCxn id="65" idx="2"/>
              <a:endCxn id="67" idx="0"/>
            </p:cNvCxnSpPr>
            <p:nvPr/>
          </p:nvCxnSpPr>
          <p:spPr>
            <a:xfrm>
              <a:off x="13404" y="7800"/>
              <a:ext cx="0" cy="277"/>
            </a:xfrm>
            <a:prstGeom prst="line">
              <a:avLst/>
            </a:prstGeom>
          </p:spPr>
          <p:style>
            <a:lnRef idx="1">
              <a:schemeClr val="accent1"/>
            </a:lnRef>
            <a:fillRef idx="0">
              <a:schemeClr val="accent1"/>
            </a:fillRef>
            <a:effectRef idx="0">
              <a:schemeClr val="accent1"/>
            </a:effectRef>
            <a:fontRef idx="minor">
              <a:schemeClr val="tx1"/>
            </a:fontRef>
          </p:style>
        </p:cxnSp>
        <p:sp>
          <p:nvSpPr>
            <p:cNvPr id="69" name="圆角矩形 68"/>
            <p:cNvSpPr/>
            <p:nvPr/>
          </p:nvSpPr>
          <p:spPr>
            <a:xfrm>
              <a:off x="15676" y="2645"/>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cxnSp>
          <p:nvCxnSpPr>
            <p:cNvPr id="70" name="直接连接符 69"/>
            <p:cNvCxnSpPr>
              <a:stCxn id="11" idx="2"/>
              <a:endCxn id="69" idx="0"/>
            </p:cNvCxnSpPr>
            <p:nvPr/>
          </p:nvCxnSpPr>
          <p:spPr>
            <a:xfrm flipH="1">
              <a:off x="16338" y="2421"/>
              <a:ext cx="7" cy="224"/>
            </a:xfrm>
            <a:prstGeom prst="line">
              <a:avLst/>
            </a:prstGeom>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16667" y="3373"/>
              <a:ext cx="60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&lt;</a:t>
              </a:r>
              <a:endParaRPr lang="en-US" altLang="zh-CN"/>
            </a:p>
          </p:txBody>
        </p:sp>
        <p:cxnSp>
          <p:nvCxnSpPr>
            <p:cNvPr id="72" name="直接连接符 71"/>
            <p:cNvCxnSpPr>
              <a:stCxn id="69" idx="2"/>
              <a:endCxn id="71" idx="0"/>
            </p:cNvCxnSpPr>
            <p:nvPr/>
          </p:nvCxnSpPr>
          <p:spPr>
            <a:xfrm>
              <a:off x="16338" y="3117"/>
              <a:ext cx="629" cy="256"/>
            </a:xfrm>
            <a:prstGeom prst="line">
              <a:avLst/>
            </a:prstGeom>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14993" y="3355"/>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cxnSp>
          <p:nvCxnSpPr>
            <p:cNvPr id="74" name="直接连接符 73"/>
            <p:cNvCxnSpPr>
              <a:stCxn id="69" idx="2"/>
              <a:endCxn id="73" idx="0"/>
            </p:cNvCxnSpPr>
            <p:nvPr/>
          </p:nvCxnSpPr>
          <p:spPr>
            <a:xfrm flipH="1">
              <a:off x="15655" y="3117"/>
              <a:ext cx="683" cy="238"/>
            </a:xfrm>
            <a:prstGeom prst="line">
              <a:avLst/>
            </a:prstGeom>
          </p:spPr>
          <p:style>
            <a:lnRef idx="1">
              <a:schemeClr val="accent1"/>
            </a:lnRef>
            <a:fillRef idx="0">
              <a:schemeClr val="accent1"/>
            </a:fillRef>
            <a:effectRef idx="0">
              <a:schemeClr val="accent1"/>
            </a:effectRef>
            <a:fontRef idx="minor">
              <a:schemeClr val="tx1"/>
            </a:fontRef>
          </p:style>
        </p:cxnSp>
        <p:sp>
          <p:nvSpPr>
            <p:cNvPr id="75" name="圆角矩形 74"/>
            <p:cNvSpPr/>
            <p:nvPr/>
          </p:nvSpPr>
          <p:spPr>
            <a:xfrm>
              <a:off x="17429" y="3373"/>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76" name="直接连接符 75"/>
            <p:cNvCxnSpPr>
              <a:stCxn id="69" idx="2"/>
              <a:endCxn id="75" idx="0"/>
            </p:cNvCxnSpPr>
            <p:nvPr/>
          </p:nvCxnSpPr>
          <p:spPr>
            <a:xfrm>
              <a:off x="16338" y="3117"/>
              <a:ext cx="1753" cy="256"/>
            </a:xfrm>
            <a:prstGeom prst="line">
              <a:avLst/>
            </a:prstGeom>
          </p:spPr>
          <p:style>
            <a:lnRef idx="1">
              <a:schemeClr val="accent1"/>
            </a:lnRef>
            <a:fillRef idx="0">
              <a:schemeClr val="accent1"/>
            </a:fillRef>
            <a:effectRef idx="0">
              <a:schemeClr val="accent1"/>
            </a:effectRef>
            <a:fontRef idx="minor">
              <a:schemeClr val="tx1"/>
            </a:fontRef>
          </p:style>
        </p:cxnSp>
        <p:sp>
          <p:nvSpPr>
            <p:cNvPr id="77" name="圆角矩形 76"/>
            <p:cNvSpPr/>
            <p:nvPr/>
          </p:nvSpPr>
          <p:spPr>
            <a:xfrm>
              <a:off x="15007" y="4306"/>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sp>
          <p:nvSpPr>
            <p:cNvPr id="78" name="圆角矩形 77"/>
            <p:cNvSpPr/>
            <p:nvPr/>
          </p:nvSpPr>
          <p:spPr>
            <a:xfrm>
              <a:off x="15017" y="5142"/>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sp>
          <p:nvSpPr>
            <p:cNvPr id="79" name="圆角矩形 78"/>
            <p:cNvSpPr/>
            <p:nvPr/>
          </p:nvSpPr>
          <p:spPr>
            <a:xfrm>
              <a:off x="15025" y="5903"/>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80" name="直接连接符 79"/>
            <p:cNvCxnSpPr>
              <a:stCxn id="78" idx="2"/>
              <a:endCxn id="79" idx="0"/>
            </p:cNvCxnSpPr>
            <p:nvPr/>
          </p:nvCxnSpPr>
          <p:spPr>
            <a:xfrm>
              <a:off x="15679" y="5614"/>
              <a:ext cx="8" cy="289"/>
            </a:xfrm>
            <a:prstGeom prst="line">
              <a:avLst/>
            </a:prstGeom>
          </p:spPr>
          <p:style>
            <a:lnRef idx="1">
              <a:schemeClr val="accent1"/>
            </a:lnRef>
            <a:fillRef idx="0">
              <a:schemeClr val="accent1"/>
            </a:fillRef>
            <a:effectRef idx="0">
              <a:schemeClr val="accent1"/>
            </a:effectRef>
            <a:fontRef idx="minor">
              <a:schemeClr val="tx1"/>
            </a:fontRef>
          </p:style>
        </p:cxnSp>
        <p:sp>
          <p:nvSpPr>
            <p:cNvPr id="81" name="圆角矩形 80"/>
            <p:cNvSpPr/>
            <p:nvPr/>
          </p:nvSpPr>
          <p:spPr>
            <a:xfrm>
              <a:off x="15159" y="6655"/>
              <a:ext cx="60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82" name="直接连接符 81"/>
            <p:cNvCxnSpPr>
              <a:stCxn id="79" idx="2"/>
              <a:endCxn id="81" idx="0"/>
            </p:cNvCxnSpPr>
            <p:nvPr/>
          </p:nvCxnSpPr>
          <p:spPr>
            <a:xfrm flipH="1">
              <a:off x="15459" y="6375"/>
              <a:ext cx="228" cy="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77" idx="2"/>
              <a:endCxn id="78" idx="0"/>
            </p:cNvCxnSpPr>
            <p:nvPr/>
          </p:nvCxnSpPr>
          <p:spPr>
            <a:xfrm>
              <a:off x="15669" y="4778"/>
              <a:ext cx="10" cy="364"/>
            </a:xfrm>
            <a:prstGeom prst="line">
              <a:avLst/>
            </a:prstGeom>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14302" y="6637"/>
              <a:ext cx="778"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85" name="直接连接符 84"/>
            <p:cNvCxnSpPr>
              <a:stCxn id="79" idx="2"/>
              <a:endCxn id="84" idx="0"/>
            </p:cNvCxnSpPr>
            <p:nvPr/>
          </p:nvCxnSpPr>
          <p:spPr>
            <a:xfrm flipH="1">
              <a:off x="14691" y="6375"/>
              <a:ext cx="996" cy="262"/>
            </a:xfrm>
            <a:prstGeom prst="line">
              <a:avLst/>
            </a:prstGeom>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15866" y="6655"/>
              <a:ext cx="661"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87" name="直接连接符 86"/>
            <p:cNvCxnSpPr>
              <a:stCxn id="79" idx="2"/>
              <a:endCxn id="86" idx="0"/>
            </p:cNvCxnSpPr>
            <p:nvPr/>
          </p:nvCxnSpPr>
          <p:spPr>
            <a:xfrm>
              <a:off x="15687" y="6375"/>
              <a:ext cx="510" cy="280"/>
            </a:xfrm>
            <a:prstGeom prst="line">
              <a:avLst/>
            </a:prstGeom>
          </p:spPr>
          <p:style>
            <a:lnRef idx="1">
              <a:schemeClr val="accent1"/>
            </a:lnRef>
            <a:fillRef idx="0">
              <a:schemeClr val="accent1"/>
            </a:fillRef>
            <a:effectRef idx="0">
              <a:schemeClr val="accent1"/>
            </a:effectRef>
            <a:fontRef idx="minor">
              <a:schemeClr val="tx1"/>
            </a:fontRef>
          </p:style>
        </p:cxnSp>
        <p:sp>
          <p:nvSpPr>
            <p:cNvPr id="88" name="圆角矩形 87"/>
            <p:cNvSpPr/>
            <p:nvPr/>
          </p:nvSpPr>
          <p:spPr>
            <a:xfrm>
              <a:off x="14341" y="7407"/>
              <a:ext cx="711"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a:t>
              </a:r>
              <a:endParaRPr lang="en-US" altLang="zh-CN"/>
            </a:p>
          </p:txBody>
        </p:sp>
        <p:cxnSp>
          <p:nvCxnSpPr>
            <p:cNvPr id="89" name="直接连接符 88"/>
            <p:cNvCxnSpPr/>
            <p:nvPr/>
          </p:nvCxnSpPr>
          <p:spPr>
            <a:xfrm>
              <a:off x="14691" y="7127"/>
              <a:ext cx="6" cy="298"/>
            </a:xfrm>
            <a:prstGeom prst="line">
              <a:avLst/>
            </a:prstGeom>
          </p:spPr>
          <p:style>
            <a:lnRef idx="1">
              <a:schemeClr val="accent1"/>
            </a:lnRef>
            <a:fillRef idx="0">
              <a:schemeClr val="accent1"/>
            </a:fillRef>
            <a:effectRef idx="0">
              <a:schemeClr val="accent1"/>
            </a:effectRef>
            <a:fontRef idx="minor">
              <a:schemeClr val="tx1"/>
            </a:fontRef>
          </p:style>
        </p:cxnSp>
        <p:sp>
          <p:nvSpPr>
            <p:cNvPr id="90" name="圆角矩形 89"/>
            <p:cNvSpPr/>
            <p:nvPr/>
          </p:nvSpPr>
          <p:spPr>
            <a:xfrm>
              <a:off x="15859" y="7376"/>
              <a:ext cx="705"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91" name="直接连接符 90"/>
            <p:cNvCxnSpPr>
              <a:stCxn id="86" idx="2"/>
              <a:endCxn id="90" idx="0"/>
            </p:cNvCxnSpPr>
            <p:nvPr/>
          </p:nvCxnSpPr>
          <p:spPr>
            <a:xfrm>
              <a:off x="16197" y="7127"/>
              <a:ext cx="15" cy="249"/>
            </a:xfrm>
            <a:prstGeom prst="line">
              <a:avLst/>
            </a:prstGeom>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16630" y="6643"/>
              <a:ext cx="60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93" name="直接连接符 92"/>
            <p:cNvCxnSpPr>
              <a:stCxn id="79" idx="2"/>
              <a:endCxn id="92" idx="0"/>
            </p:cNvCxnSpPr>
            <p:nvPr/>
          </p:nvCxnSpPr>
          <p:spPr>
            <a:xfrm>
              <a:off x="15687" y="6375"/>
              <a:ext cx="1243" cy="268"/>
            </a:xfrm>
            <a:prstGeom prst="line">
              <a:avLst/>
            </a:prstGeom>
          </p:spPr>
          <p:style>
            <a:lnRef idx="1">
              <a:schemeClr val="accent1"/>
            </a:lnRef>
            <a:fillRef idx="0">
              <a:schemeClr val="accent1"/>
            </a:fillRef>
            <a:effectRef idx="0">
              <a:schemeClr val="accent1"/>
            </a:effectRef>
            <a:fontRef idx="minor">
              <a:schemeClr val="tx1"/>
            </a:fontRef>
          </p:style>
        </p:cxnSp>
        <p:sp>
          <p:nvSpPr>
            <p:cNvPr id="94" name="圆角矩形 93"/>
            <p:cNvSpPr/>
            <p:nvPr/>
          </p:nvSpPr>
          <p:spPr>
            <a:xfrm>
              <a:off x="17427" y="4102"/>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95" name="直接连接符 94"/>
            <p:cNvCxnSpPr>
              <a:stCxn id="75" idx="2"/>
              <a:endCxn id="94" idx="0"/>
            </p:cNvCxnSpPr>
            <p:nvPr/>
          </p:nvCxnSpPr>
          <p:spPr>
            <a:xfrm flipH="1">
              <a:off x="18089" y="3845"/>
              <a:ext cx="2" cy="257"/>
            </a:xfrm>
            <a:prstGeom prst="line">
              <a:avLst/>
            </a:prstGeom>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17433" y="4840"/>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97" name="直接连接符 96"/>
            <p:cNvCxnSpPr>
              <a:stCxn id="94" idx="2"/>
              <a:endCxn id="96" idx="0"/>
            </p:cNvCxnSpPr>
            <p:nvPr/>
          </p:nvCxnSpPr>
          <p:spPr>
            <a:xfrm>
              <a:off x="18089" y="4574"/>
              <a:ext cx="6" cy="266"/>
            </a:xfrm>
            <a:prstGeom prst="line">
              <a:avLst/>
            </a:prstGeom>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7451" y="5646"/>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99" name="直接连接符 98"/>
            <p:cNvCxnSpPr>
              <a:stCxn id="96" idx="2"/>
              <a:endCxn id="98" idx="0"/>
            </p:cNvCxnSpPr>
            <p:nvPr/>
          </p:nvCxnSpPr>
          <p:spPr>
            <a:xfrm>
              <a:off x="18095" y="5312"/>
              <a:ext cx="18" cy="334"/>
            </a:xfrm>
            <a:prstGeom prst="line">
              <a:avLst/>
            </a:prstGeom>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17463" y="629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v</a:t>
              </a:r>
              <a:endParaRPr lang="en-US" altLang="zh-CN"/>
            </a:p>
          </p:txBody>
        </p:sp>
        <p:cxnSp>
          <p:nvCxnSpPr>
            <p:cNvPr id="101" name="直接连接符 100"/>
            <p:cNvCxnSpPr>
              <a:stCxn id="98" idx="2"/>
              <a:endCxn id="100" idx="0"/>
            </p:cNvCxnSpPr>
            <p:nvPr/>
          </p:nvCxnSpPr>
          <p:spPr>
            <a:xfrm>
              <a:off x="18113" y="6118"/>
              <a:ext cx="12" cy="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73" idx="2"/>
              <a:endCxn id="77" idx="0"/>
            </p:cNvCxnSpPr>
            <p:nvPr/>
          </p:nvCxnSpPr>
          <p:spPr>
            <a:xfrm>
              <a:off x="15655" y="3827"/>
              <a:ext cx="14" cy="479"/>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5" name="灯片编号占位符 10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timing>
    <p:tnLst>
      <p:par>
        <p:cTn id="1" dur="indefinite" restart="never" nodeType="tmRoot"/>
      </p:par>
    </p:tnLst>
    <p:bldLst>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6145" y="-40570"/>
            <a:ext cx="10969200" cy="705600"/>
          </a:xfrm>
        </p:spPr>
        <p:txBody>
          <a:bodyPr>
            <a:normAutofit/>
          </a:bodyPr>
          <a:p>
            <a:r>
              <a:rPr lang="en-US" altLang="zh-CN"/>
              <a:t>Parsing Tree/</a:t>
            </a:r>
            <a:r>
              <a:rPr lang="zh-CN" altLang="en-US"/>
              <a:t>分析树（具体语法树）</a:t>
            </a:r>
            <a:r>
              <a:rPr lang="en-US" altLang="zh-CN"/>
              <a:t>/</a:t>
            </a:r>
            <a:r>
              <a:rPr lang="zh-CN" altLang="en-US"/>
              <a:t>完整</a:t>
            </a:r>
            <a:r>
              <a:rPr lang="zh-CN" altLang="en-US"/>
              <a:t>动画</a:t>
            </a:r>
            <a:endParaRPr lang="zh-CN" altLang="en-US"/>
          </a:p>
        </p:txBody>
      </p:sp>
      <p:sp>
        <p:nvSpPr>
          <p:cNvPr id="3" name="内容占位符 2"/>
          <p:cNvSpPr>
            <a:spLocks noGrp="1"/>
          </p:cNvSpPr>
          <p:nvPr>
            <p:ph idx="1"/>
          </p:nvPr>
        </p:nvSpPr>
        <p:spPr>
          <a:xfrm>
            <a:off x="190500" y="721995"/>
            <a:ext cx="6995160" cy="5514340"/>
          </a:xfrm>
        </p:spPr>
        <p:txBody>
          <a:bodyPr>
            <a:noAutofit/>
          </a:bodyPr>
          <a:p>
            <a:pPr marL="0">
              <a:lnSpc>
                <a:spcPct val="100000"/>
              </a:lnSpc>
              <a:spcAft>
                <a:spcPts val="0"/>
              </a:spcAft>
            </a:pPr>
            <a:r>
              <a:rPr lang="zh-CN" altLang="en-US" sz="1400"/>
              <a:t>stmt=&gt;do stmt while (expr)</a:t>
            </a:r>
            <a:endParaRPr lang="zh-CN" altLang="en-US" sz="1400"/>
          </a:p>
          <a:p>
            <a:pPr marL="0">
              <a:lnSpc>
                <a:spcPct val="100000"/>
              </a:lnSpc>
              <a:spcAft>
                <a:spcPts val="0"/>
              </a:spcAft>
            </a:pPr>
            <a:r>
              <a:rPr lang="zh-CN" altLang="en-US" sz="1400"/>
              <a:t>    =&gt;do expr; while (expr)</a:t>
            </a:r>
            <a:endParaRPr lang="zh-CN" altLang="en-US" sz="1400"/>
          </a:p>
          <a:p>
            <a:pPr marL="0">
              <a:lnSpc>
                <a:spcPct val="100000"/>
              </a:lnSpc>
              <a:spcAft>
                <a:spcPts val="0"/>
              </a:spcAft>
            </a:pPr>
            <a:r>
              <a:rPr lang="zh-CN" altLang="en-US" sz="1400"/>
              <a:t>    =&gt;do rel = expr ; while (expr)</a:t>
            </a:r>
            <a:endParaRPr lang="zh-CN" altLang="en-US" sz="1400"/>
          </a:p>
          <a:p>
            <a:pPr marL="0">
              <a:lnSpc>
                <a:spcPct val="100000"/>
              </a:lnSpc>
              <a:spcAft>
                <a:spcPts val="0"/>
              </a:spcAft>
            </a:pPr>
            <a:r>
              <a:rPr lang="zh-CN" altLang="en-US" sz="1400"/>
              <a:t>    =&gt;do add = expr ; while (expr)</a:t>
            </a:r>
            <a:endParaRPr lang="zh-CN" altLang="en-US" sz="1400"/>
          </a:p>
          <a:p>
            <a:pPr marL="0">
              <a:lnSpc>
                <a:spcPct val="100000"/>
              </a:lnSpc>
              <a:spcAft>
                <a:spcPts val="0"/>
              </a:spcAft>
            </a:pPr>
            <a:r>
              <a:rPr lang="zh-CN" altLang="en-US" sz="1400"/>
              <a:t>    =&gt;do term = expr ; while (expr)</a:t>
            </a:r>
            <a:endParaRPr lang="zh-CN" altLang="en-US" sz="1400"/>
          </a:p>
          <a:p>
            <a:pPr marL="0">
              <a:lnSpc>
                <a:spcPct val="100000"/>
              </a:lnSpc>
              <a:spcAft>
                <a:spcPts val="0"/>
              </a:spcAft>
            </a:pPr>
            <a:r>
              <a:rPr lang="zh-CN" altLang="en-US" sz="1400"/>
              <a:t>    =&gt;do factor = expr ; while (expr)</a:t>
            </a:r>
            <a:endParaRPr lang="zh-CN" altLang="en-US" sz="1400"/>
          </a:p>
          <a:p>
            <a:pPr marL="0">
              <a:lnSpc>
                <a:spcPct val="100000"/>
              </a:lnSpc>
              <a:spcAft>
                <a:spcPts val="0"/>
              </a:spcAft>
            </a:pPr>
            <a:r>
              <a:rPr lang="zh-CN" altLang="en-US" sz="1400"/>
              <a:t>    =&gt;do id&lt;i&gt; = expr ; while (expr)</a:t>
            </a:r>
            <a:endParaRPr lang="zh-CN" altLang="en-US" sz="1400"/>
          </a:p>
          <a:p>
            <a:pPr marL="0">
              <a:lnSpc>
                <a:spcPct val="100000"/>
              </a:lnSpc>
              <a:spcAft>
                <a:spcPts val="0"/>
              </a:spcAft>
            </a:pPr>
            <a:r>
              <a:rPr lang="zh-CN" altLang="en-US" sz="1400"/>
              <a:t>    =&gt;do </a:t>
            </a:r>
            <a:r>
              <a:rPr lang="en-US" altLang="zh-CN" sz="1400"/>
              <a:t>i</a:t>
            </a:r>
            <a:r>
              <a:rPr lang="zh-CN" altLang="en-US" sz="1400"/>
              <a:t> = rel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term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factor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id&lt;i&gt; + term ; while (expr)</a:t>
            </a:r>
            <a:endParaRPr lang="zh-CN" altLang="en-US" sz="1400"/>
          </a:p>
          <a:p>
            <a:pPr marL="0">
              <a:lnSpc>
                <a:spcPct val="100000"/>
              </a:lnSpc>
              <a:spcAft>
                <a:spcPts val="0"/>
              </a:spcAft>
            </a:pPr>
            <a:r>
              <a:rPr lang="zh-CN" altLang="en-US" sz="1400"/>
              <a:t>    =&gt;do i = </a:t>
            </a:r>
            <a:r>
              <a:rPr lang="en-US" altLang="zh-CN" sz="1400"/>
              <a:t>i</a:t>
            </a:r>
            <a:r>
              <a:rPr lang="zh-CN" altLang="en-US" sz="1400"/>
              <a:t> + factor ; while (expr)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num&lt;1&gt; ; while (expr)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(rel)</a:t>
            </a:r>
            <a:endParaRPr lang="zh-CN" altLang="en-US" sz="1400"/>
          </a:p>
          <a:p>
            <a:pPr marL="0">
              <a:lnSpc>
                <a:spcPct val="100000"/>
              </a:lnSpc>
              <a:spcAft>
                <a:spcPts val="0"/>
              </a:spcAft>
            </a:pPr>
            <a:r>
              <a:rPr lang="zh-CN" altLang="en-US" sz="1400"/>
              <a:t>    =&gt;do </a:t>
            </a:r>
            <a:r>
              <a:rPr lang="en-US" altLang="zh-CN" sz="1400"/>
              <a:t>i</a:t>
            </a:r>
            <a:r>
              <a:rPr lang="zh-CN" altLang="en-US" sz="1400"/>
              <a:t> =</a:t>
            </a:r>
            <a:r>
              <a:rPr lang="en-US" altLang="zh-CN" sz="1400"/>
              <a:t> i</a:t>
            </a:r>
            <a:r>
              <a:rPr lang="zh-CN" altLang="en-US" sz="1400"/>
              <a:t> + </a:t>
            </a:r>
            <a:r>
              <a:rPr lang="en-US" altLang="zh-CN" sz="1400"/>
              <a:t>1</a:t>
            </a:r>
            <a:r>
              <a:rPr lang="zh-CN" altLang="en-US" sz="1400"/>
              <a:t> ; while (rel &lt; add )</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(add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(term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(factor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(id&lt;a&gt;[id&lt;i&gt;]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t>a</a:t>
            </a:r>
            <a:r>
              <a:rPr lang="zh-CN" altLang="en-US" sz="1400"/>
              <a:t>[</a:t>
            </a:r>
            <a:r>
              <a:rPr lang="en-US" altLang="zh-CN" sz="1400"/>
              <a:t>i</a:t>
            </a:r>
            <a:r>
              <a:rPr lang="zh-CN" altLang="en-US" sz="1400"/>
              <a:t>] &lt; term)</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t> &lt; factor)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t>] &lt; id&lt;v&gt;)</a:t>
            </a:r>
            <a:endParaRPr lang="zh-CN" altLang="en-US" sz="1400"/>
          </a:p>
          <a:p>
            <a:pPr marL="0">
              <a:lnSpc>
                <a:spcPct val="100000"/>
              </a:lnSpc>
              <a:spcAft>
                <a:spcPts val="0"/>
              </a:spcAft>
            </a:pPr>
            <a:r>
              <a:rPr lang="zh-CN" altLang="en-US" sz="1400">
                <a:sym typeface="+mn-ea"/>
              </a:rPr>
              <a:t>    =&gt;do </a:t>
            </a:r>
            <a:r>
              <a:rPr lang="en-US" altLang="zh-CN" sz="1400">
                <a:sym typeface="+mn-ea"/>
              </a:rPr>
              <a:t>i</a:t>
            </a:r>
            <a:r>
              <a:rPr lang="zh-CN" altLang="en-US" sz="1400">
                <a:sym typeface="+mn-ea"/>
              </a:rPr>
              <a:t> = </a:t>
            </a:r>
            <a:r>
              <a:rPr lang="en-US" altLang="zh-CN" sz="1400">
                <a:sym typeface="+mn-ea"/>
              </a:rPr>
              <a:t>i</a:t>
            </a:r>
            <a:r>
              <a:rPr lang="zh-CN" altLang="en-US" sz="1400">
                <a:sym typeface="+mn-ea"/>
              </a:rPr>
              <a:t> + </a:t>
            </a:r>
            <a:r>
              <a:rPr lang="en-US" altLang="zh-CN" sz="1400">
                <a:sym typeface="+mn-ea"/>
              </a:rPr>
              <a:t>1</a:t>
            </a:r>
            <a:r>
              <a:rPr lang="zh-CN" altLang="en-US" sz="1400">
                <a:sym typeface="+mn-ea"/>
              </a:rPr>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sym typeface="+mn-ea"/>
              </a:rPr>
              <a:t>] &lt; </a:t>
            </a:r>
            <a:r>
              <a:rPr lang="en-US" altLang="zh-CN" sz="1400">
                <a:sym typeface="+mn-ea"/>
              </a:rPr>
              <a:t>v</a:t>
            </a:r>
            <a:r>
              <a:rPr lang="zh-CN" altLang="en-US" sz="1400">
                <a:sym typeface="+mn-ea"/>
              </a:rPr>
              <a:t>)</a:t>
            </a:r>
            <a:endParaRPr lang="zh-CN" altLang="en-US" sz="1400"/>
          </a:p>
        </p:txBody>
      </p:sp>
      <p:sp>
        <p:nvSpPr>
          <p:cNvPr id="6" name="圆角矩形 5"/>
          <p:cNvSpPr/>
          <p:nvPr/>
        </p:nvSpPr>
        <p:spPr>
          <a:xfrm>
            <a:off x="8474710" y="7054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7" name="圆角矩形 6"/>
          <p:cNvSpPr/>
          <p:nvPr/>
        </p:nvSpPr>
        <p:spPr>
          <a:xfrm>
            <a:off x="649414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do</a:t>
            </a:r>
            <a:endParaRPr lang="en-US" altLang="zh-CN"/>
          </a:p>
        </p:txBody>
      </p:sp>
      <p:sp>
        <p:nvSpPr>
          <p:cNvPr id="8" name="圆角矩形 7"/>
          <p:cNvSpPr/>
          <p:nvPr/>
        </p:nvSpPr>
        <p:spPr>
          <a:xfrm>
            <a:off x="746950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9" name="圆角矩形 8"/>
          <p:cNvSpPr/>
          <p:nvPr/>
        </p:nvSpPr>
        <p:spPr>
          <a:xfrm>
            <a:off x="8455660"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p:sp>
        <p:nvSpPr>
          <p:cNvPr id="10" name="圆角矩形 9"/>
          <p:cNvSpPr/>
          <p:nvPr/>
        </p:nvSpPr>
        <p:spPr>
          <a:xfrm>
            <a:off x="9404985" y="123761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11" name="圆角矩形 10"/>
          <p:cNvSpPr/>
          <p:nvPr/>
        </p:nvSpPr>
        <p:spPr>
          <a:xfrm>
            <a:off x="995870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12" name="圆角矩形 11"/>
          <p:cNvSpPr/>
          <p:nvPr/>
        </p:nvSpPr>
        <p:spPr>
          <a:xfrm>
            <a:off x="11315065" y="123761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3" name="直接连接符 12"/>
          <p:cNvCxnSpPr>
            <a:stCxn id="6" idx="2"/>
            <a:endCxn id="7" idx="0"/>
          </p:cNvCxnSpPr>
          <p:nvPr/>
        </p:nvCxnSpPr>
        <p:spPr>
          <a:xfrm flipH="1">
            <a:off x="6914515" y="1005205"/>
            <a:ext cx="198056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2"/>
            <a:endCxn id="8" idx="0"/>
          </p:cNvCxnSpPr>
          <p:nvPr/>
        </p:nvCxnSpPr>
        <p:spPr>
          <a:xfrm flipH="1">
            <a:off x="7889875" y="1005205"/>
            <a:ext cx="100520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2"/>
            <a:endCxn id="9" idx="0"/>
          </p:cNvCxnSpPr>
          <p:nvPr/>
        </p:nvCxnSpPr>
        <p:spPr>
          <a:xfrm flipH="1">
            <a:off x="8876030" y="1005205"/>
            <a:ext cx="19050"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2"/>
            <a:endCxn id="10" idx="0"/>
          </p:cNvCxnSpPr>
          <p:nvPr/>
        </p:nvCxnSpPr>
        <p:spPr>
          <a:xfrm>
            <a:off x="8895080" y="1005205"/>
            <a:ext cx="6965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2"/>
            <a:endCxn id="11" idx="0"/>
          </p:cNvCxnSpPr>
          <p:nvPr/>
        </p:nvCxnSpPr>
        <p:spPr>
          <a:xfrm>
            <a:off x="8895080" y="1005205"/>
            <a:ext cx="14839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2"/>
            <a:endCxn id="12" idx="0"/>
          </p:cNvCxnSpPr>
          <p:nvPr/>
        </p:nvCxnSpPr>
        <p:spPr>
          <a:xfrm>
            <a:off x="8895080" y="1005205"/>
            <a:ext cx="2606675" cy="232410"/>
          </a:xfrm>
          <a:prstGeom prst="line">
            <a:avLst/>
          </a:prstGeom>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6613525" y="17284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5" name="圆角矩形 4"/>
          <p:cNvSpPr/>
          <p:nvPr/>
        </p:nvSpPr>
        <p:spPr>
          <a:xfrm>
            <a:off x="7806690" y="1732915"/>
            <a:ext cx="43307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9" name="直接连接符 18"/>
          <p:cNvCxnSpPr>
            <a:stCxn id="8" idx="2"/>
            <a:endCxn id="4" idx="0"/>
          </p:cNvCxnSpPr>
          <p:nvPr/>
        </p:nvCxnSpPr>
        <p:spPr>
          <a:xfrm flipH="1">
            <a:off x="7033895" y="1537335"/>
            <a:ext cx="855980" cy="191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8" idx="2"/>
            <a:endCxn id="5" idx="0"/>
          </p:cNvCxnSpPr>
          <p:nvPr/>
        </p:nvCxnSpPr>
        <p:spPr>
          <a:xfrm>
            <a:off x="7889875" y="1537335"/>
            <a:ext cx="133350" cy="1955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5795645" y="223393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22" name="圆角矩形 21"/>
          <p:cNvSpPr/>
          <p:nvPr/>
        </p:nvSpPr>
        <p:spPr>
          <a:xfrm>
            <a:off x="6831965" y="2233930"/>
            <a:ext cx="41719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23" name="圆角矩形 22"/>
          <p:cNvSpPr/>
          <p:nvPr/>
        </p:nvSpPr>
        <p:spPr>
          <a:xfrm>
            <a:off x="7399655" y="223393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cxnSp>
        <p:nvCxnSpPr>
          <p:cNvPr id="24" name="直接连接符 23"/>
          <p:cNvCxnSpPr>
            <a:stCxn id="4" idx="2"/>
            <a:endCxn id="21" idx="0"/>
          </p:cNvCxnSpPr>
          <p:nvPr/>
        </p:nvCxnSpPr>
        <p:spPr>
          <a:xfrm flipH="1">
            <a:off x="6216015" y="2028190"/>
            <a:ext cx="81788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 idx="2"/>
            <a:endCxn id="22" idx="0"/>
          </p:cNvCxnSpPr>
          <p:nvPr/>
        </p:nvCxnSpPr>
        <p:spPr>
          <a:xfrm>
            <a:off x="7033895" y="2028190"/>
            <a:ext cx="6985"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 idx="2"/>
            <a:endCxn id="23" idx="0"/>
          </p:cNvCxnSpPr>
          <p:nvPr/>
        </p:nvCxnSpPr>
        <p:spPr>
          <a:xfrm>
            <a:off x="7033895" y="2028190"/>
            <a:ext cx="786130" cy="205740"/>
          </a:xfrm>
          <a:prstGeom prst="line">
            <a:avLst/>
          </a:prstGeom>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5800725" y="272859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28" name="直接连接符 27"/>
          <p:cNvCxnSpPr>
            <a:stCxn id="21" idx="2"/>
            <a:endCxn id="27" idx="0"/>
          </p:cNvCxnSpPr>
          <p:nvPr/>
        </p:nvCxnSpPr>
        <p:spPr>
          <a:xfrm>
            <a:off x="6216015" y="2533650"/>
            <a:ext cx="5080" cy="194945"/>
          </a:xfrm>
          <a:prstGeom prst="line">
            <a:avLst/>
          </a:prstGeom>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5800725" y="321754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30" name="直接连接符 29"/>
          <p:cNvCxnSpPr>
            <a:stCxn id="27" idx="2"/>
            <a:endCxn id="29" idx="0"/>
          </p:cNvCxnSpPr>
          <p:nvPr/>
        </p:nvCxnSpPr>
        <p:spPr>
          <a:xfrm>
            <a:off x="6221095" y="3028315"/>
            <a:ext cx="0" cy="1892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5804535" y="37661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32" name="直接连接符 31"/>
          <p:cNvCxnSpPr>
            <a:stCxn id="29" idx="2"/>
            <a:endCxn id="31" idx="0"/>
          </p:cNvCxnSpPr>
          <p:nvPr/>
        </p:nvCxnSpPr>
        <p:spPr>
          <a:xfrm>
            <a:off x="6221095" y="3517265"/>
            <a:ext cx="3810" cy="248920"/>
          </a:xfrm>
          <a:prstGeom prst="line">
            <a:avLst/>
          </a:prstGeom>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5815965" y="42475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34" name="直接连接符 33"/>
          <p:cNvCxnSpPr>
            <a:stCxn id="31" idx="2"/>
            <a:endCxn id="33" idx="0"/>
          </p:cNvCxnSpPr>
          <p:nvPr/>
        </p:nvCxnSpPr>
        <p:spPr>
          <a:xfrm>
            <a:off x="6224905" y="4065905"/>
            <a:ext cx="11430" cy="181610"/>
          </a:xfrm>
          <a:prstGeom prst="line">
            <a:avLst/>
          </a:prstGeom>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823585" y="470408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36" name="直接连接符 35"/>
          <p:cNvCxnSpPr>
            <a:stCxn id="33" idx="2"/>
            <a:endCxn id="35" idx="0"/>
          </p:cNvCxnSpPr>
          <p:nvPr/>
        </p:nvCxnSpPr>
        <p:spPr>
          <a:xfrm>
            <a:off x="6236335" y="4547235"/>
            <a:ext cx="7620" cy="156845"/>
          </a:xfrm>
          <a:prstGeom prst="line">
            <a:avLst/>
          </a:prstGeom>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7404735" y="27343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38" name="圆角矩形 37"/>
          <p:cNvSpPr/>
          <p:nvPr/>
        </p:nvSpPr>
        <p:spPr>
          <a:xfrm>
            <a:off x="7409815" y="32327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39" name="直接连接符 38"/>
          <p:cNvCxnSpPr>
            <a:stCxn id="37" idx="2"/>
            <a:endCxn id="38" idx="0"/>
          </p:cNvCxnSpPr>
          <p:nvPr/>
        </p:nvCxnSpPr>
        <p:spPr>
          <a:xfrm>
            <a:off x="7825105" y="3034030"/>
            <a:ext cx="5080" cy="198755"/>
          </a:xfrm>
          <a:prstGeom prst="line">
            <a:avLst/>
          </a:prstGeom>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7646035" y="376745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41" name="直接连接符 40"/>
          <p:cNvCxnSpPr>
            <a:stCxn id="38" idx="2"/>
            <a:endCxn id="40" idx="0"/>
          </p:cNvCxnSpPr>
          <p:nvPr/>
        </p:nvCxnSpPr>
        <p:spPr>
          <a:xfrm>
            <a:off x="7830185" y="3532505"/>
            <a:ext cx="6350" cy="234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23" idx="2"/>
            <a:endCxn id="37" idx="0"/>
          </p:cNvCxnSpPr>
          <p:nvPr/>
        </p:nvCxnSpPr>
        <p:spPr>
          <a:xfrm>
            <a:off x="7820025" y="2533650"/>
            <a:ext cx="5080" cy="200660"/>
          </a:xfrm>
          <a:prstGeom prst="line">
            <a:avLst/>
          </a:prstGeom>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6784340" y="377444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44" name="直接连接符 43"/>
          <p:cNvCxnSpPr>
            <a:stCxn id="38" idx="2"/>
            <a:endCxn id="43" idx="0"/>
          </p:cNvCxnSpPr>
          <p:nvPr/>
        </p:nvCxnSpPr>
        <p:spPr>
          <a:xfrm flipH="1">
            <a:off x="7185660" y="3532505"/>
            <a:ext cx="644525" cy="241935"/>
          </a:xfrm>
          <a:prstGeom prst="line">
            <a:avLst/>
          </a:prstGeom>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8090535" y="3759835"/>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46" name="直接连接符 45"/>
          <p:cNvCxnSpPr>
            <a:stCxn id="38" idx="2"/>
            <a:endCxn id="45" idx="0"/>
          </p:cNvCxnSpPr>
          <p:nvPr/>
        </p:nvCxnSpPr>
        <p:spPr>
          <a:xfrm>
            <a:off x="7830185" y="3532505"/>
            <a:ext cx="669925" cy="227330"/>
          </a:xfrm>
          <a:prstGeom prst="line">
            <a:avLst/>
          </a:prstGeom>
        </p:spPr>
        <p:style>
          <a:lnRef idx="1">
            <a:schemeClr val="accent1"/>
          </a:lnRef>
          <a:fillRef idx="0">
            <a:schemeClr val="accent1"/>
          </a:fillRef>
          <a:effectRef idx="0">
            <a:schemeClr val="accent1"/>
          </a:effectRef>
          <a:fontRef idx="minor">
            <a:schemeClr val="tx1"/>
          </a:fontRef>
        </p:style>
      </p:cxnSp>
      <p:sp>
        <p:nvSpPr>
          <p:cNvPr id="55" name="圆角矩形 54"/>
          <p:cNvSpPr/>
          <p:nvPr/>
        </p:nvSpPr>
        <p:spPr>
          <a:xfrm>
            <a:off x="6784340" y="424053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56" name="直接连接符 55"/>
          <p:cNvCxnSpPr>
            <a:stCxn id="43" idx="2"/>
            <a:endCxn id="55" idx="0"/>
          </p:cNvCxnSpPr>
          <p:nvPr/>
        </p:nvCxnSpPr>
        <p:spPr>
          <a:xfrm>
            <a:off x="7185660" y="4074795"/>
            <a:ext cx="0" cy="165735"/>
          </a:xfrm>
          <a:prstGeom prst="line">
            <a:avLst/>
          </a:prstGeom>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6788150" y="464439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58" name="直接连接符 57"/>
          <p:cNvCxnSpPr>
            <a:stCxn id="55" idx="2"/>
            <a:endCxn id="57" idx="0"/>
          </p:cNvCxnSpPr>
          <p:nvPr/>
        </p:nvCxnSpPr>
        <p:spPr>
          <a:xfrm>
            <a:off x="7185660" y="4540885"/>
            <a:ext cx="3810" cy="103505"/>
          </a:xfrm>
          <a:prstGeom prst="line">
            <a:avLst/>
          </a:prstGeom>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6799580" y="508381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60" name="直接连接符 59"/>
          <p:cNvCxnSpPr>
            <a:stCxn id="57" idx="2"/>
            <a:endCxn id="59" idx="0"/>
          </p:cNvCxnSpPr>
          <p:nvPr/>
        </p:nvCxnSpPr>
        <p:spPr>
          <a:xfrm>
            <a:off x="7189470" y="4944745"/>
            <a:ext cx="11430" cy="139065"/>
          </a:xfrm>
          <a:prstGeom prst="line">
            <a:avLst/>
          </a:prstGeom>
        </p:spPr>
        <p:style>
          <a:lnRef idx="1">
            <a:schemeClr val="accent1"/>
          </a:lnRef>
          <a:fillRef idx="0">
            <a:schemeClr val="accent1"/>
          </a:fillRef>
          <a:effectRef idx="0">
            <a:schemeClr val="accent1"/>
          </a:effectRef>
          <a:fontRef idx="minor">
            <a:schemeClr val="tx1"/>
          </a:fontRef>
        </p:style>
      </p:cxnSp>
      <p:sp>
        <p:nvSpPr>
          <p:cNvPr id="61" name="圆角矩形 60"/>
          <p:cNvSpPr/>
          <p:nvPr/>
        </p:nvSpPr>
        <p:spPr>
          <a:xfrm>
            <a:off x="6799580" y="5509895"/>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62" name="直接连接符 61"/>
          <p:cNvCxnSpPr>
            <a:stCxn id="59" idx="2"/>
            <a:endCxn id="61" idx="0"/>
          </p:cNvCxnSpPr>
          <p:nvPr/>
        </p:nvCxnSpPr>
        <p:spPr>
          <a:xfrm>
            <a:off x="7200900" y="5384165"/>
            <a:ext cx="0" cy="125730"/>
          </a:xfrm>
          <a:prstGeom prst="line">
            <a:avLst/>
          </a:prstGeom>
        </p:spPr>
        <p:style>
          <a:lnRef idx="1">
            <a:schemeClr val="accent1"/>
          </a:lnRef>
          <a:fillRef idx="0">
            <a:schemeClr val="accent1"/>
          </a:fillRef>
          <a:effectRef idx="0">
            <a:schemeClr val="accent1"/>
          </a:effectRef>
          <a:fontRef idx="minor">
            <a:schemeClr val="tx1"/>
          </a:fontRef>
        </p:style>
      </p:cxnSp>
      <p:sp>
        <p:nvSpPr>
          <p:cNvPr id="63" name="圆角矩形 62"/>
          <p:cNvSpPr/>
          <p:nvPr/>
        </p:nvSpPr>
        <p:spPr>
          <a:xfrm>
            <a:off x="8090535" y="4191000"/>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64" name="直接连接符 63"/>
          <p:cNvCxnSpPr>
            <a:stCxn id="45" idx="2"/>
            <a:endCxn id="63" idx="0"/>
          </p:cNvCxnSpPr>
          <p:nvPr/>
        </p:nvCxnSpPr>
        <p:spPr>
          <a:xfrm>
            <a:off x="8500110" y="4059555"/>
            <a:ext cx="0" cy="131445"/>
          </a:xfrm>
          <a:prstGeom prst="line">
            <a:avLst/>
          </a:prstGeom>
        </p:spPr>
        <p:style>
          <a:lnRef idx="1">
            <a:schemeClr val="accent1"/>
          </a:lnRef>
          <a:fillRef idx="0">
            <a:schemeClr val="accent1"/>
          </a:fillRef>
          <a:effectRef idx="0">
            <a:schemeClr val="accent1"/>
          </a:effectRef>
          <a:fontRef idx="minor">
            <a:schemeClr val="tx1"/>
          </a:fontRef>
        </p:style>
      </p:cxnSp>
      <p:sp>
        <p:nvSpPr>
          <p:cNvPr id="65" name="圆角矩形 64"/>
          <p:cNvSpPr/>
          <p:nvPr/>
        </p:nvSpPr>
        <p:spPr>
          <a:xfrm>
            <a:off x="8101965" y="4653280"/>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num</a:t>
            </a:r>
            <a:endParaRPr lang="en-US" altLang="zh-CN"/>
          </a:p>
        </p:txBody>
      </p:sp>
      <p:cxnSp>
        <p:nvCxnSpPr>
          <p:cNvPr id="66" name="直接连接符 65"/>
          <p:cNvCxnSpPr>
            <a:stCxn id="63" idx="2"/>
            <a:endCxn id="65" idx="0"/>
          </p:cNvCxnSpPr>
          <p:nvPr/>
        </p:nvCxnSpPr>
        <p:spPr>
          <a:xfrm>
            <a:off x="8500110" y="4490720"/>
            <a:ext cx="11430"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8101965" y="5128895"/>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1</a:t>
            </a:r>
            <a:endParaRPr lang="en-US" altLang="zh-CN"/>
          </a:p>
        </p:txBody>
      </p:sp>
      <p:cxnSp>
        <p:nvCxnSpPr>
          <p:cNvPr id="68" name="直接连接符 67"/>
          <p:cNvCxnSpPr>
            <a:stCxn id="65" idx="2"/>
            <a:endCxn id="67" idx="0"/>
          </p:cNvCxnSpPr>
          <p:nvPr/>
        </p:nvCxnSpPr>
        <p:spPr>
          <a:xfrm>
            <a:off x="8511540" y="4953000"/>
            <a:ext cx="0" cy="175895"/>
          </a:xfrm>
          <a:prstGeom prst="line">
            <a:avLst/>
          </a:prstGeom>
        </p:spPr>
        <p:style>
          <a:lnRef idx="1">
            <a:schemeClr val="accent1"/>
          </a:lnRef>
          <a:fillRef idx="0">
            <a:schemeClr val="accent1"/>
          </a:fillRef>
          <a:effectRef idx="0">
            <a:schemeClr val="accent1"/>
          </a:effectRef>
          <a:fontRef idx="minor">
            <a:schemeClr val="tx1"/>
          </a:fontRef>
        </p:style>
      </p:cxnSp>
      <p:sp>
        <p:nvSpPr>
          <p:cNvPr id="69" name="圆角矩形 68"/>
          <p:cNvSpPr/>
          <p:nvPr/>
        </p:nvSpPr>
        <p:spPr>
          <a:xfrm>
            <a:off x="9954260" y="167957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cxnSp>
        <p:nvCxnSpPr>
          <p:cNvPr id="70" name="直接连接符 69"/>
          <p:cNvCxnSpPr>
            <a:stCxn id="11" idx="2"/>
            <a:endCxn id="69" idx="0"/>
          </p:cNvCxnSpPr>
          <p:nvPr/>
        </p:nvCxnSpPr>
        <p:spPr>
          <a:xfrm flipH="1">
            <a:off x="10374630" y="1537335"/>
            <a:ext cx="4445" cy="142240"/>
          </a:xfrm>
          <a:prstGeom prst="line">
            <a:avLst/>
          </a:prstGeom>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10583545" y="214185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&lt;</a:t>
            </a:r>
            <a:endParaRPr lang="en-US" altLang="zh-CN"/>
          </a:p>
        </p:txBody>
      </p:sp>
      <p:cxnSp>
        <p:nvCxnSpPr>
          <p:cNvPr id="72" name="直接连接符 71"/>
          <p:cNvCxnSpPr>
            <a:stCxn id="69" idx="2"/>
            <a:endCxn id="71" idx="0"/>
          </p:cNvCxnSpPr>
          <p:nvPr/>
        </p:nvCxnSpPr>
        <p:spPr>
          <a:xfrm>
            <a:off x="10374630" y="1979295"/>
            <a:ext cx="399415"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9520555" y="213042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cxnSp>
        <p:nvCxnSpPr>
          <p:cNvPr id="74" name="直接连接符 73"/>
          <p:cNvCxnSpPr>
            <a:stCxn id="69" idx="2"/>
            <a:endCxn id="73" idx="0"/>
          </p:cNvCxnSpPr>
          <p:nvPr/>
        </p:nvCxnSpPr>
        <p:spPr>
          <a:xfrm flipH="1">
            <a:off x="9940925" y="1979295"/>
            <a:ext cx="433705" cy="151130"/>
          </a:xfrm>
          <a:prstGeom prst="line">
            <a:avLst/>
          </a:prstGeom>
        </p:spPr>
        <p:style>
          <a:lnRef idx="1">
            <a:schemeClr val="accent1"/>
          </a:lnRef>
          <a:fillRef idx="0">
            <a:schemeClr val="accent1"/>
          </a:fillRef>
          <a:effectRef idx="0">
            <a:schemeClr val="accent1"/>
          </a:effectRef>
          <a:fontRef idx="minor">
            <a:schemeClr val="tx1"/>
          </a:fontRef>
        </p:style>
      </p:cxnSp>
      <p:sp>
        <p:nvSpPr>
          <p:cNvPr id="75" name="圆角矩形 74"/>
          <p:cNvSpPr/>
          <p:nvPr/>
        </p:nvSpPr>
        <p:spPr>
          <a:xfrm>
            <a:off x="11067415" y="214185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76" name="直接连接符 75"/>
          <p:cNvCxnSpPr>
            <a:stCxn id="69" idx="2"/>
            <a:endCxn id="75" idx="0"/>
          </p:cNvCxnSpPr>
          <p:nvPr/>
        </p:nvCxnSpPr>
        <p:spPr>
          <a:xfrm>
            <a:off x="10374630" y="1979295"/>
            <a:ext cx="1113155"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77" name="圆角矩形 76"/>
          <p:cNvSpPr/>
          <p:nvPr/>
        </p:nvSpPr>
        <p:spPr>
          <a:xfrm>
            <a:off x="9529445" y="27343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sp>
        <p:nvSpPr>
          <p:cNvPr id="78" name="圆角矩形 77"/>
          <p:cNvSpPr/>
          <p:nvPr/>
        </p:nvSpPr>
        <p:spPr>
          <a:xfrm>
            <a:off x="9535795" y="32651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sp>
        <p:nvSpPr>
          <p:cNvPr id="79" name="圆角矩形 78"/>
          <p:cNvSpPr/>
          <p:nvPr/>
        </p:nvSpPr>
        <p:spPr>
          <a:xfrm>
            <a:off x="9540875" y="374840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80" name="直接连接符 79"/>
          <p:cNvCxnSpPr>
            <a:stCxn id="78" idx="2"/>
            <a:endCxn id="79" idx="0"/>
          </p:cNvCxnSpPr>
          <p:nvPr/>
        </p:nvCxnSpPr>
        <p:spPr>
          <a:xfrm>
            <a:off x="9956165" y="3564890"/>
            <a:ext cx="5080" cy="183515"/>
          </a:xfrm>
          <a:prstGeom prst="line">
            <a:avLst/>
          </a:prstGeom>
        </p:spPr>
        <p:style>
          <a:lnRef idx="1">
            <a:schemeClr val="accent1"/>
          </a:lnRef>
          <a:fillRef idx="0">
            <a:schemeClr val="accent1"/>
          </a:fillRef>
          <a:effectRef idx="0">
            <a:schemeClr val="accent1"/>
          </a:effectRef>
          <a:fontRef idx="minor">
            <a:schemeClr val="tx1"/>
          </a:fontRef>
        </p:style>
      </p:cxnSp>
      <p:sp>
        <p:nvSpPr>
          <p:cNvPr id="81" name="圆角矩形 80"/>
          <p:cNvSpPr/>
          <p:nvPr/>
        </p:nvSpPr>
        <p:spPr>
          <a:xfrm>
            <a:off x="9625965" y="422592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82" name="直接连接符 81"/>
          <p:cNvCxnSpPr>
            <a:stCxn id="79" idx="2"/>
            <a:endCxn id="81" idx="0"/>
          </p:cNvCxnSpPr>
          <p:nvPr/>
        </p:nvCxnSpPr>
        <p:spPr>
          <a:xfrm flipH="1">
            <a:off x="9816465" y="4048125"/>
            <a:ext cx="144780" cy="177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77" idx="2"/>
            <a:endCxn id="78" idx="0"/>
          </p:cNvCxnSpPr>
          <p:nvPr/>
        </p:nvCxnSpPr>
        <p:spPr>
          <a:xfrm>
            <a:off x="9949815" y="3034030"/>
            <a:ext cx="6350" cy="231140"/>
          </a:xfrm>
          <a:prstGeom prst="line">
            <a:avLst/>
          </a:prstGeom>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9081770" y="4214495"/>
            <a:ext cx="49403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85" name="直接连接符 84"/>
          <p:cNvCxnSpPr>
            <a:stCxn id="79" idx="2"/>
            <a:endCxn id="84" idx="0"/>
          </p:cNvCxnSpPr>
          <p:nvPr/>
        </p:nvCxnSpPr>
        <p:spPr>
          <a:xfrm flipH="1">
            <a:off x="9328785" y="4048125"/>
            <a:ext cx="632460" cy="166370"/>
          </a:xfrm>
          <a:prstGeom prst="line">
            <a:avLst/>
          </a:prstGeom>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10074910" y="4225925"/>
            <a:ext cx="41973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87" name="直接连接符 86"/>
          <p:cNvCxnSpPr>
            <a:stCxn id="79" idx="2"/>
            <a:endCxn id="86" idx="0"/>
          </p:cNvCxnSpPr>
          <p:nvPr/>
        </p:nvCxnSpPr>
        <p:spPr>
          <a:xfrm>
            <a:off x="9961245" y="4048125"/>
            <a:ext cx="323850" cy="177800"/>
          </a:xfrm>
          <a:prstGeom prst="line">
            <a:avLst/>
          </a:prstGeom>
        </p:spPr>
        <p:style>
          <a:lnRef idx="1">
            <a:schemeClr val="accent1"/>
          </a:lnRef>
          <a:fillRef idx="0">
            <a:schemeClr val="accent1"/>
          </a:fillRef>
          <a:effectRef idx="0">
            <a:schemeClr val="accent1"/>
          </a:effectRef>
          <a:fontRef idx="minor">
            <a:schemeClr val="tx1"/>
          </a:fontRef>
        </p:style>
      </p:cxnSp>
      <p:sp>
        <p:nvSpPr>
          <p:cNvPr id="88" name="圆角矩形 87"/>
          <p:cNvSpPr/>
          <p:nvPr/>
        </p:nvSpPr>
        <p:spPr>
          <a:xfrm>
            <a:off x="9106535" y="4703445"/>
            <a:ext cx="45148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a:t>
            </a:r>
            <a:endParaRPr lang="en-US" altLang="zh-CN"/>
          </a:p>
        </p:txBody>
      </p:sp>
      <p:cxnSp>
        <p:nvCxnSpPr>
          <p:cNvPr id="89" name="直接连接符 88"/>
          <p:cNvCxnSpPr/>
          <p:nvPr/>
        </p:nvCxnSpPr>
        <p:spPr>
          <a:xfrm>
            <a:off x="9328785" y="4525645"/>
            <a:ext cx="3810" cy="189230"/>
          </a:xfrm>
          <a:prstGeom prst="line">
            <a:avLst/>
          </a:prstGeom>
        </p:spPr>
        <p:style>
          <a:lnRef idx="1">
            <a:schemeClr val="accent1"/>
          </a:lnRef>
          <a:fillRef idx="0">
            <a:schemeClr val="accent1"/>
          </a:fillRef>
          <a:effectRef idx="0">
            <a:schemeClr val="accent1"/>
          </a:effectRef>
          <a:fontRef idx="minor">
            <a:schemeClr val="tx1"/>
          </a:fontRef>
        </p:style>
      </p:cxnSp>
      <p:sp>
        <p:nvSpPr>
          <p:cNvPr id="90" name="圆角矩形 89"/>
          <p:cNvSpPr/>
          <p:nvPr/>
        </p:nvSpPr>
        <p:spPr>
          <a:xfrm>
            <a:off x="10070465" y="4683760"/>
            <a:ext cx="44767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91" name="直接连接符 90"/>
          <p:cNvCxnSpPr>
            <a:stCxn id="86" idx="2"/>
            <a:endCxn id="90" idx="0"/>
          </p:cNvCxnSpPr>
          <p:nvPr/>
        </p:nvCxnSpPr>
        <p:spPr>
          <a:xfrm>
            <a:off x="10285095" y="4525645"/>
            <a:ext cx="9525" cy="158115"/>
          </a:xfrm>
          <a:prstGeom prst="line">
            <a:avLst/>
          </a:prstGeom>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10560050" y="421830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93" name="直接连接符 92"/>
          <p:cNvCxnSpPr>
            <a:stCxn id="79" idx="2"/>
            <a:endCxn id="92" idx="0"/>
          </p:cNvCxnSpPr>
          <p:nvPr/>
        </p:nvCxnSpPr>
        <p:spPr>
          <a:xfrm>
            <a:off x="9961245" y="4048125"/>
            <a:ext cx="789305" cy="170180"/>
          </a:xfrm>
          <a:prstGeom prst="line">
            <a:avLst/>
          </a:prstGeom>
        </p:spPr>
        <p:style>
          <a:lnRef idx="1">
            <a:schemeClr val="accent1"/>
          </a:lnRef>
          <a:fillRef idx="0">
            <a:schemeClr val="accent1"/>
          </a:fillRef>
          <a:effectRef idx="0">
            <a:schemeClr val="accent1"/>
          </a:effectRef>
          <a:fontRef idx="minor">
            <a:schemeClr val="tx1"/>
          </a:fontRef>
        </p:style>
      </p:cxnSp>
      <p:sp>
        <p:nvSpPr>
          <p:cNvPr id="94" name="圆角矩形 93"/>
          <p:cNvSpPr/>
          <p:nvPr/>
        </p:nvSpPr>
        <p:spPr>
          <a:xfrm>
            <a:off x="11066145" y="26047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95" name="直接连接符 94"/>
          <p:cNvCxnSpPr>
            <a:stCxn id="75" idx="2"/>
            <a:endCxn id="94" idx="0"/>
          </p:cNvCxnSpPr>
          <p:nvPr/>
        </p:nvCxnSpPr>
        <p:spPr>
          <a:xfrm flipH="1">
            <a:off x="11486515" y="2441575"/>
            <a:ext cx="1270" cy="163195"/>
          </a:xfrm>
          <a:prstGeom prst="line">
            <a:avLst/>
          </a:prstGeom>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11069955" y="307340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97" name="直接连接符 96"/>
          <p:cNvCxnSpPr>
            <a:stCxn id="94" idx="2"/>
            <a:endCxn id="96" idx="0"/>
          </p:cNvCxnSpPr>
          <p:nvPr/>
        </p:nvCxnSpPr>
        <p:spPr>
          <a:xfrm>
            <a:off x="11486515" y="2904490"/>
            <a:ext cx="3810" cy="168910"/>
          </a:xfrm>
          <a:prstGeom prst="line">
            <a:avLst/>
          </a:prstGeom>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1081385" y="35852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99" name="直接连接符 98"/>
          <p:cNvCxnSpPr>
            <a:stCxn id="96" idx="2"/>
            <a:endCxn id="98" idx="0"/>
          </p:cNvCxnSpPr>
          <p:nvPr/>
        </p:nvCxnSpPr>
        <p:spPr>
          <a:xfrm>
            <a:off x="11490325" y="3373120"/>
            <a:ext cx="11430" cy="212090"/>
          </a:xfrm>
          <a:prstGeom prst="line">
            <a:avLst/>
          </a:prstGeom>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11089005" y="39998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v</a:t>
            </a:r>
            <a:endParaRPr lang="en-US" altLang="zh-CN"/>
          </a:p>
        </p:txBody>
      </p:sp>
      <p:cxnSp>
        <p:nvCxnSpPr>
          <p:cNvPr id="101" name="直接连接符 100"/>
          <p:cNvCxnSpPr>
            <a:stCxn id="98" idx="2"/>
            <a:endCxn id="100" idx="0"/>
          </p:cNvCxnSpPr>
          <p:nvPr/>
        </p:nvCxnSpPr>
        <p:spPr>
          <a:xfrm>
            <a:off x="11501755" y="3884930"/>
            <a:ext cx="7620" cy="114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73" idx="2"/>
            <a:endCxn id="77" idx="0"/>
          </p:cNvCxnSpPr>
          <p:nvPr/>
        </p:nvCxnSpPr>
        <p:spPr>
          <a:xfrm>
            <a:off x="9940925" y="2430145"/>
            <a:ext cx="8890" cy="304165"/>
          </a:xfrm>
          <a:prstGeom prst="line">
            <a:avLst/>
          </a:prstGeom>
        </p:spPr>
        <p:style>
          <a:lnRef idx="1">
            <a:schemeClr val="accent1"/>
          </a:lnRef>
          <a:fillRef idx="0">
            <a:schemeClr val="accent1"/>
          </a:fillRef>
          <a:effectRef idx="0">
            <a:schemeClr val="accent1"/>
          </a:effectRef>
          <a:fontRef idx="minor">
            <a:schemeClr val="tx1"/>
          </a:fontRef>
        </p:style>
      </p:cxnSp>
      <p:sp>
        <p:nvSpPr>
          <p:cNvPr id="105" name="灯片编号占位符 10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9"/>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0"/>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1"/>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3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34"/>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36"/>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37"/>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42"/>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38"/>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39"/>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40"/>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41"/>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43"/>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44"/>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45"/>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46"/>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55"/>
                                        </p:tgtEl>
                                        <p:attrNameLst>
                                          <p:attrName>style.visibility</p:attrName>
                                        </p:attrNameLst>
                                      </p:cBhvr>
                                      <p:to>
                                        <p:strVal val="visible"/>
                                      </p:to>
                                    </p:set>
                                  </p:childTnLst>
                                </p:cTn>
                              </p:par>
                              <p:par>
                                <p:cTn id="162" presetID="1" presetClass="entr" presetSubtype="0" fill="hold" nodeType="withEffect">
                                  <p:stCondLst>
                                    <p:cond delay="0"/>
                                  </p:stCondLst>
                                  <p:childTnLst>
                                    <p:set>
                                      <p:cBhvr>
                                        <p:cTn id="163" dur="1" fill="hold">
                                          <p:stCondLst>
                                            <p:cond delay="0"/>
                                          </p:stCondLst>
                                        </p:cTn>
                                        <p:tgtEl>
                                          <p:spTgt spid="56"/>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nodeType="clickEffect">
                                  <p:stCondLst>
                                    <p:cond delay="0"/>
                                  </p:stCondLst>
                                  <p:childTnLst>
                                    <p:set>
                                      <p:cBhvr>
                                        <p:cTn id="171" dur="1" fill="hold">
                                          <p:stCondLst>
                                            <p:cond delay="0"/>
                                          </p:stCondLst>
                                        </p:cTn>
                                        <p:tgtEl>
                                          <p:spTgt spid="58"/>
                                        </p:tgtEl>
                                        <p:attrNameLst>
                                          <p:attrName>style.visibility</p:attrName>
                                        </p:attrNameLst>
                                      </p:cBhvr>
                                      <p:to>
                                        <p:strVal val="visible"/>
                                      </p:to>
                                    </p:set>
                                  </p:childTnLst>
                                </p:cTn>
                              </p:par>
                              <p:par>
                                <p:cTn id="172" presetID="1" presetClass="entr" presetSubtype="0" fill="hold" grpId="0" nodeType="withEffect">
                                  <p:stCondLst>
                                    <p:cond delay="0"/>
                                  </p:stCondLst>
                                  <p:childTnLst>
                                    <p:set>
                                      <p:cBhvr>
                                        <p:cTn id="173" dur="1" fill="hold">
                                          <p:stCondLst>
                                            <p:cond delay="0"/>
                                          </p:stCondLst>
                                        </p:cTn>
                                        <p:tgtEl>
                                          <p:spTgt spid="57"/>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grpId="0" nodeType="clickEffect">
                                  <p:stCondLst>
                                    <p:cond delay="0"/>
                                  </p:stCondLst>
                                  <p:childTnLst>
                                    <p:set>
                                      <p:cBhvr>
                                        <p:cTn id="177"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nodeType="clickEffect">
                                  <p:stCondLst>
                                    <p:cond delay="0"/>
                                  </p:stCondLst>
                                  <p:childTnLst>
                                    <p:set>
                                      <p:cBhvr>
                                        <p:cTn id="181" dur="1" fill="hold">
                                          <p:stCondLst>
                                            <p:cond delay="0"/>
                                          </p:stCondLst>
                                        </p:cTn>
                                        <p:tgtEl>
                                          <p:spTgt spid="60"/>
                                        </p:tgtEl>
                                        <p:attrNameLst>
                                          <p:attrName>style.visibility</p:attrName>
                                        </p:attrNameLst>
                                      </p:cBhvr>
                                      <p:to>
                                        <p:strVal val="visible"/>
                                      </p:to>
                                    </p:set>
                                  </p:childTnLst>
                                </p:cTn>
                              </p:par>
                              <p:par>
                                <p:cTn id="182" presetID="1" presetClass="entr" presetSubtype="0" fill="hold" grpId="0" nodeType="withEffect">
                                  <p:stCondLst>
                                    <p:cond delay="0"/>
                                  </p:stCondLst>
                                  <p:childTnLst>
                                    <p:set>
                                      <p:cBhvr>
                                        <p:cTn id="183" dur="1" fill="hold">
                                          <p:stCondLst>
                                            <p:cond delay="0"/>
                                          </p:stCondLst>
                                        </p:cTn>
                                        <p:tgtEl>
                                          <p:spTgt spid="59"/>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61"/>
                                        </p:tgtEl>
                                        <p:attrNameLst>
                                          <p:attrName>style.visibility</p:attrName>
                                        </p:attrNameLst>
                                      </p:cBhvr>
                                      <p:to>
                                        <p:strVal val="visible"/>
                                      </p:to>
                                    </p:set>
                                  </p:childTnLst>
                                </p:cTn>
                              </p:par>
                              <p:par>
                                <p:cTn id="188" presetID="1" presetClass="entr" presetSubtype="0" fill="hold" nodeType="withEffect">
                                  <p:stCondLst>
                                    <p:cond delay="0"/>
                                  </p:stCondLst>
                                  <p:childTnLst>
                                    <p:set>
                                      <p:cBhvr>
                                        <p:cTn id="189" dur="1" fill="hold">
                                          <p:stCondLst>
                                            <p:cond delay="0"/>
                                          </p:stCondLst>
                                        </p:cTn>
                                        <p:tgtEl>
                                          <p:spTgt spid="62"/>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presetID="1" presetClass="entr" presetSubtype="0" fill="hold" nodeType="clickEffect">
                                  <p:stCondLst>
                                    <p:cond delay="0"/>
                                  </p:stCondLst>
                                  <p:childTnLst>
                                    <p:set>
                                      <p:cBhvr>
                                        <p:cTn id="197" dur="1" fill="hold">
                                          <p:stCondLst>
                                            <p:cond delay="0"/>
                                          </p:stCondLst>
                                        </p:cTn>
                                        <p:tgtEl>
                                          <p:spTgt spid="64"/>
                                        </p:tgtEl>
                                        <p:attrNameLst>
                                          <p:attrName>style.visibility</p:attrName>
                                        </p:attrNameLst>
                                      </p:cBhvr>
                                      <p:to>
                                        <p:strVal val="visible"/>
                                      </p:to>
                                    </p:set>
                                  </p:childTnLst>
                                </p:cTn>
                              </p:par>
                              <p:par>
                                <p:cTn id="198" presetID="1" presetClass="entr" presetSubtype="0" fill="hold" grpId="0" nodeType="withEffect">
                                  <p:stCondLst>
                                    <p:cond delay="0"/>
                                  </p:stCondLst>
                                  <p:childTnLst>
                                    <p:set>
                                      <p:cBhvr>
                                        <p:cTn id="199" dur="1" fill="hold">
                                          <p:stCondLst>
                                            <p:cond delay="0"/>
                                          </p:stCondLst>
                                        </p:cTn>
                                        <p:tgtEl>
                                          <p:spTgt spid="63"/>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presetID="1" presetClass="entr" presetSubtype="0" fill="hold" grpId="0" nodeType="clickEffect">
                                  <p:stCondLst>
                                    <p:cond delay="0"/>
                                  </p:stCondLst>
                                  <p:childTnLst>
                                    <p:set>
                                      <p:cBhvr>
                                        <p:cTn id="203"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nodeType="clickEffect">
                                  <p:stCondLst>
                                    <p:cond delay="0"/>
                                  </p:stCondLst>
                                  <p:childTnLst>
                                    <p:set>
                                      <p:cBhvr>
                                        <p:cTn id="207" dur="1" fill="hold">
                                          <p:stCondLst>
                                            <p:cond delay="0"/>
                                          </p:stCondLst>
                                        </p:cTn>
                                        <p:tgtEl>
                                          <p:spTgt spid="66"/>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65"/>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 presetClass="entr" presetSubtype="0" fill="hold" grpId="0" nodeType="clickEffect">
                                  <p:stCondLst>
                                    <p:cond delay="0"/>
                                  </p:stCondLst>
                                  <p:childTnLst>
                                    <p:set>
                                      <p:cBhvr>
                                        <p:cTn id="213" dur="1" fill="hold">
                                          <p:stCondLst>
                                            <p:cond delay="0"/>
                                          </p:stCondLst>
                                        </p:cTn>
                                        <p:tgtEl>
                                          <p:spTgt spid="67"/>
                                        </p:tgtEl>
                                        <p:attrNameLst>
                                          <p:attrName>style.visibility</p:attrName>
                                        </p:attrNameLst>
                                      </p:cBhvr>
                                      <p:to>
                                        <p:strVal val="visible"/>
                                      </p:to>
                                    </p:set>
                                  </p:childTnLst>
                                </p:cTn>
                              </p:par>
                              <p:par>
                                <p:cTn id="214" presetID="1" presetClass="entr" presetSubtype="0" fill="hold" nodeType="withEffect">
                                  <p:stCondLst>
                                    <p:cond delay="0"/>
                                  </p:stCondLst>
                                  <p:childTnLst>
                                    <p:set>
                                      <p:cBhvr>
                                        <p:cTn id="215" dur="1" fill="hold">
                                          <p:stCondLst>
                                            <p:cond delay="0"/>
                                          </p:stCondLst>
                                        </p:cTn>
                                        <p:tgtEl>
                                          <p:spTgt spid="68"/>
                                        </p:tgtEl>
                                        <p:attrNameLst>
                                          <p:attrName>style.visibility</p:attrName>
                                        </p:attrNameLst>
                                      </p:cBhvr>
                                      <p:to>
                                        <p:strVal val="visible"/>
                                      </p:to>
                                    </p:set>
                                  </p:childTnLst>
                                </p:cTn>
                              </p:par>
                            </p:childTnLst>
                          </p:cTn>
                        </p:par>
                      </p:childTnLst>
                    </p:cTn>
                  </p:par>
                  <p:par>
                    <p:cTn id="216" fill="hold">
                      <p:stCondLst>
                        <p:cond delay="indefinite"/>
                      </p:stCondLst>
                      <p:childTnLst>
                        <p:par>
                          <p:cTn id="217" fill="hold">
                            <p:stCondLst>
                              <p:cond delay="0"/>
                            </p:stCondLst>
                            <p:childTnLst>
                              <p:par>
                                <p:cTn id="218" presetID="1" presetClass="entr" presetSubtype="0" fill="hold" grpId="0" nodeType="clickEffect">
                                  <p:stCondLst>
                                    <p:cond delay="0"/>
                                  </p:stCondLst>
                                  <p:childTnLst>
                                    <p:set>
                                      <p:cBhvr>
                                        <p:cTn id="219"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nodeType="clickEffect">
                                  <p:stCondLst>
                                    <p:cond delay="0"/>
                                  </p:stCondLst>
                                  <p:childTnLst>
                                    <p:set>
                                      <p:cBhvr>
                                        <p:cTn id="223" dur="1" fill="hold">
                                          <p:stCondLst>
                                            <p:cond delay="0"/>
                                          </p:stCondLst>
                                        </p:cTn>
                                        <p:tgtEl>
                                          <p:spTgt spid="70"/>
                                        </p:tgtEl>
                                        <p:attrNameLst>
                                          <p:attrName>style.visibility</p:attrName>
                                        </p:attrNameLst>
                                      </p:cBhvr>
                                      <p:to>
                                        <p:strVal val="visible"/>
                                      </p:to>
                                    </p:set>
                                  </p:childTnLst>
                                </p:cTn>
                              </p:par>
                              <p:par>
                                <p:cTn id="224" presetID="1" presetClass="entr" presetSubtype="0" fill="hold" grpId="0" nodeType="withEffect">
                                  <p:stCondLst>
                                    <p:cond delay="0"/>
                                  </p:stCondLst>
                                  <p:childTnLst>
                                    <p:set>
                                      <p:cBhvr>
                                        <p:cTn id="225" dur="1" fill="hold">
                                          <p:stCondLst>
                                            <p:cond delay="0"/>
                                          </p:stCondLst>
                                        </p:cTn>
                                        <p:tgtEl>
                                          <p:spTgt spid="69"/>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1" presetClass="entr" presetSubtype="0" fill="hold" grpId="0" nodeType="clickEffect">
                                  <p:stCondLst>
                                    <p:cond delay="0"/>
                                  </p:stCondLst>
                                  <p:childTnLst>
                                    <p:set>
                                      <p:cBhvr>
                                        <p:cTn id="229"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230" fill="hold">
                      <p:stCondLst>
                        <p:cond delay="indefinite"/>
                      </p:stCondLst>
                      <p:childTnLst>
                        <p:par>
                          <p:cTn id="231" fill="hold">
                            <p:stCondLst>
                              <p:cond delay="0"/>
                            </p:stCondLst>
                            <p:childTnLst>
                              <p:par>
                                <p:cTn id="232" presetID="1" presetClass="entr" presetSubtype="0" fill="hold" grpId="0" nodeType="clickEffect">
                                  <p:stCondLst>
                                    <p:cond delay="0"/>
                                  </p:stCondLst>
                                  <p:childTnLst>
                                    <p:set>
                                      <p:cBhvr>
                                        <p:cTn id="233" dur="1" fill="hold">
                                          <p:stCondLst>
                                            <p:cond delay="0"/>
                                          </p:stCondLst>
                                        </p:cTn>
                                        <p:tgtEl>
                                          <p:spTgt spid="71"/>
                                        </p:tgtEl>
                                        <p:attrNameLst>
                                          <p:attrName>style.visibility</p:attrName>
                                        </p:attrNameLst>
                                      </p:cBhvr>
                                      <p:to>
                                        <p:strVal val="visible"/>
                                      </p:to>
                                    </p:set>
                                  </p:childTnLst>
                                </p:cTn>
                              </p:par>
                              <p:par>
                                <p:cTn id="234" presetID="1" presetClass="entr" presetSubtype="0" fill="hold" nodeType="withEffect">
                                  <p:stCondLst>
                                    <p:cond delay="0"/>
                                  </p:stCondLst>
                                  <p:childTnLst>
                                    <p:set>
                                      <p:cBhvr>
                                        <p:cTn id="235" dur="1" fill="hold">
                                          <p:stCondLst>
                                            <p:cond delay="0"/>
                                          </p:stCondLst>
                                        </p:cTn>
                                        <p:tgtEl>
                                          <p:spTgt spid="72"/>
                                        </p:tgtEl>
                                        <p:attrNameLst>
                                          <p:attrName>style.visibility</p:attrName>
                                        </p:attrNameLst>
                                      </p:cBhvr>
                                      <p:to>
                                        <p:strVal val="visible"/>
                                      </p:to>
                                    </p:set>
                                  </p:childTnLst>
                                </p:cTn>
                              </p:par>
                              <p:par>
                                <p:cTn id="236" presetID="1" presetClass="entr" presetSubtype="0" fill="hold" grpId="0" nodeType="withEffect">
                                  <p:stCondLst>
                                    <p:cond delay="0"/>
                                  </p:stCondLst>
                                  <p:childTnLst>
                                    <p:set>
                                      <p:cBhvr>
                                        <p:cTn id="237" dur="1" fill="hold">
                                          <p:stCondLst>
                                            <p:cond delay="0"/>
                                          </p:stCondLst>
                                        </p:cTn>
                                        <p:tgtEl>
                                          <p:spTgt spid="73"/>
                                        </p:tgtEl>
                                        <p:attrNameLst>
                                          <p:attrName>style.visibility</p:attrName>
                                        </p:attrNameLst>
                                      </p:cBhvr>
                                      <p:to>
                                        <p:strVal val="visible"/>
                                      </p:to>
                                    </p:set>
                                  </p:childTnLst>
                                </p:cTn>
                              </p:par>
                              <p:par>
                                <p:cTn id="238" presetID="1" presetClass="entr" presetSubtype="0" fill="hold" nodeType="withEffect">
                                  <p:stCondLst>
                                    <p:cond delay="0"/>
                                  </p:stCondLst>
                                  <p:childTnLst>
                                    <p:set>
                                      <p:cBhvr>
                                        <p:cTn id="239" dur="1" fill="hold">
                                          <p:stCondLst>
                                            <p:cond delay="0"/>
                                          </p:stCondLst>
                                        </p:cTn>
                                        <p:tgtEl>
                                          <p:spTgt spid="74"/>
                                        </p:tgtEl>
                                        <p:attrNameLst>
                                          <p:attrName>style.visibility</p:attrName>
                                        </p:attrNameLst>
                                      </p:cBhvr>
                                      <p:to>
                                        <p:strVal val="visible"/>
                                      </p:to>
                                    </p:set>
                                  </p:childTnLst>
                                </p:cTn>
                              </p:par>
                              <p:par>
                                <p:cTn id="240" presetID="1" presetClass="entr" presetSubtype="0" fill="hold" grpId="0" nodeType="withEffect">
                                  <p:stCondLst>
                                    <p:cond delay="0"/>
                                  </p:stCondLst>
                                  <p:childTnLst>
                                    <p:set>
                                      <p:cBhvr>
                                        <p:cTn id="241" dur="1" fill="hold">
                                          <p:stCondLst>
                                            <p:cond delay="0"/>
                                          </p:stCondLst>
                                        </p:cTn>
                                        <p:tgtEl>
                                          <p:spTgt spid="75"/>
                                        </p:tgtEl>
                                        <p:attrNameLst>
                                          <p:attrName>style.visibility</p:attrName>
                                        </p:attrNameLst>
                                      </p:cBhvr>
                                      <p:to>
                                        <p:strVal val="visible"/>
                                      </p:to>
                                    </p:set>
                                  </p:childTnLst>
                                </p:cTn>
                              </p:par>
                              <p:par>
                                <p:cTn id="242" presetID="1" presetClass="entr" presetSubtype="0" fill="hold" nodeType="withEffect">
                                  <p:stCondLst>
                                    <p:cond delay="0"/>
                                  </p:stCondLst>
                                  <p:childTnLst>
                                    <p:set>
                                      <p:cBhvr>
                                        <p:cTn id="243" dur="1" fill="hold">
                                          <p:stCondLst>
                                            <p:cond delay="0"/>
                                          </p:stCondLst>
                                        </p:cTn>
                                        <p:tgtEl>
                                          <p:spTgt spid="76"/>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1" presetClass="entr" presetSubtype="0" fill="hold" grpId="0" nodeType="clickEffect">
                                  <p:stCondLst>
                                    <p:cond delay="0"/>
                                  </p:stCondLst>
                                  <p:childTnLst>
                                    <p:set>
                                      <p:cBhvr>
                                        <p:cTn id="247"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presetID="2" presetClass="entr" presetSubtype="4" fill="hold" nodeType="clickEffect">
                                  <p:stCondLst>
                                    <p:cond delay="0"/>
                                  </p:stCondLst>
                                  <p:childTnLst>
                                    <p:set>
                                      <p:cBhvr>
                                        <p:cTn id="251" dur="1" fill="hold">
                                          <p:stCondLst>
                                            <p:cond delay="0"/>
                                          </p:stCondLst>
                                        </p:cTn>
                                        <p:tgtEl>
                                          <p:spTgt spid="102"/>
                                        </p:tgtEl>
                                        <p:attrNameLst>
                                          <p:attrName>style.visibility</p:attrName>
                                        </p:attrNameLst>
                                      </p:cBhvr>
                                      <p:to>
                                        <p:strVal val="visible"/>
                                      </p:to>
                                    </p:set>
                                    <p:anim calcmode="lin" valueType="num">
                                      <p:cBhvr additive="base">
                                        <p:cTn id="252" dur="500" fill="hold"/>
                                        <p:tgtEl>
                                          <p:spTgt spid="102"/>
                                        </p:tgtEl>
                                        <p:attrNameLst>
                                          <p:attrName>ppt_x</p:attrName>
                                        </p:attrNameLst>
                                      </p:cBhvr>
                                      <p:tavLst>
                                        <p:tav tm="0">
                                          <p:val>
                                            <p:strVal val="#ppt_x"/>
                                          </p:val>
                                        </p:tav>
                                        <p:tav tm="100000">
                                          <p:val>
                                            <p:strVal val="#ppt_x"/>
                                          </p:val>
                                        </p:tav>
                                      </p:tavLst>
                                    </p:anim>
                                    <p:anim calcmode="lin" valueType="num">
                                      <p:cBhvr additive="base">
                                        <p:cTn id="253" dur="500" fill="hold"/>
                                        <p:tgtEl>
                                          <p:spTgt spid="102"/>
                                        </p:tgtEl>
                                        <p:attrNameLst>
                                          <p:attrName>ppt_y</p:attrName>
                                        </p:attrNameLst>
                                      </p:cBhvr>
                                      <p:tavLst>
                                        <p:tav tm="0">
                                          <p:val>
                                            <p:strVal val="1+#ppt_h/2"/>
                                          </p:val>
                                        </p:tav>
                                        <p:tav tm="100000">
                                          <p:val>
                                            <p:strVal val="#ppt_y"/>
                                          </p:val>
                                        </p:tav>
                                      </p:tavLst>
                                    </p:anim>
                                  </p:childTnLst>
                                </p:cTn>
                              </p:par>
                              <p:par>
                                <p:cTn id="254" presetID="2" presetClass="entr" presetSubtype="4" fill="hold" grpId="0" nodeType="withEffect">
                                  <p:stCondLst>
                                    <p:cond delay="0"/>
                                  </p:stCondLst>
                                  <p:childTnLst>
                                    <p:set>
                                      <p:cBhvr>
                                        <p:cTn id="255" dur="1" fill="hold">
                                          <p:stCondLst>
                                            <p:cond delay="0"/>
                                          </p:stCondLst>
                                        </p:cTn>
                                        <p:tgtEl>
                                          <p:spTgt spid="77"/>
                                        </p:tgtEl>
                                        <p:attrNameLst>
                                          <p:attrName>style.visibility</p:attrName>
                                        </p:attrNameLst>
                                      </p:cBhvr>
                                      <p:to>
                                        <p:strVal val="visible"/>
                                      </p:to>
                                    </p:set>
                                    <p:anim calcmode="lin" valueType="num">
                                      <p:cBhvr additive="base">
                                        <p:cTn id="256" dur="500" fill="hold"/>
                                        <p:tgtEl>
                                          <p:spTgt spid="77"/>
                                        </p:tgtEl>
                                        <p:attrNameLst>
                                          <p:attrName>ppt_x</p:attrName>
                                        </p:attrNameLst>
                                      </p:cBhvr>
                                      <p:tavLst>
                                        <p:tav tm="0">
                                          <p:val>
                                            <p:strVal val="#ppt_x"/>
                                          </p:val>
                                        </p:tav>
                                        <p:tav tm="100000">
                                          <p:val>
                                            <p:strVal val="#ppt_x"/>
                                          </p:val>
                                        </p:tav>
                                      </p:tavLst>
                                    </p:anim>
                                    <p:anim calcmode="lin" valueType="num">
                                      <p:cBhvr additive="base">
                                        <p:cTn id="257"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58" fill="hold">
                      <p:stCondLst>
                        <p:cond delay="indefinite"/>
                      </p:stCondLst>
                      <p:childTnLst>
                        <p:par>
                          <p:cTn id="259" fill="hold">
                            <p:stCondLst>
                              <p:cond delay="0"/>
                            </p:stCondLst>
                            <p:childTnLst>
                              <p:par>
                                <p:cTn id="260" presetID="1" presetClass="entr" presetSubtype="0" fill="hold" grpId="0" nodeType="clickEffect">
                                  <p:stCondLst>
                                    <p:cond delay="0"/>
                                  </p:stCondLst>
                                  <p:childTnLst>
                                    <p:set>
                                      <p:cBhvr>
                                        <p:cTn id="261"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262" fill="hold">
                      <p:stCondLst>
                        <p:cond delay="indefinite"/>
                      </p:stCondLst>
                      <p:childTnLst>
                        <p:par>
                          <p:cTn id="263" fill="hold">
                            <p:stCondLst>
                              <p:cond delay="0"/>
                            </p:stCondLst>
                            <p:childTnLst>
                              <p:par>
                                <p:cTn id="264" presetID="1" presetClass="entr" presetSubtype="0" fill="hold" nodeType="clickEffect">
                                  <p:stCondLst>
                                    <p:cond delay="0"/>
                                  </p:stCondLst>
                                  <p:childTnLst>
                                    <p:set>
                                      <p:cBhvr>
                                        <p:cTn id="265" dur="1" fill="hold">
                                          <p:stCondLst>
                                            <p:cond delay="0"/>
                                          </p:stCondLst>
                                        </p:cTn>
                                        <p:tgtEl>
                                          <p:spTgt spid="83"/>
                                        </p:tgtEl>
                                        <p:attrNameLst>
                                          <p:attrName>style.visibility</p:attrName>
                                        </p:attrNameLst>
                                      </p:cBhvr>
                                      <p:to>
                                        <p:strVal val="visible"/>
                                      </p:to>
                                    </p:set>
                                  </p:childTnLst>
                                </p:cTn>
                              </p:par>
                              <p:par>
                                <p:cTn id="266" presetID="1" presetClass="entr" presetSubtype="0" fill="hold" grpId="0" nodeType="withEffect">
                                  <p:stCondLst>
                                    <p:cond delay="0"/>
                                  </p:stCondLst>
                                  <p:childTnLst>
                                    <p:set>
                                      <p:cBhvr>
                                        <p:cTn id="267" dur="1" fill="hold">
                                          <p:stCondLst>
                                            <p:cond delay="0"/>
                                          </p:stCondLst>
                                        </p:cTn>
                                        <p:tgtEl>
                                          <p:spTgt spid="78"/>
                                        </p:tgtEl>
                                        <p:attrNameLst>
                                          <p:attrName>style.visibility</p:attrName>
                                        </p:attrNameLst>
                                      </p:cBhvr>
                                      <p:to>
                                        <p:strVal val="visible"/>
                                      </p:to>
                                    </p:set>
                                  </p:childTnLst>
                                </p:cTn>
                              </p:par>
                            </p:childTnLst>
                          </p:cTn>
                        </p:par>
                      </p:childTnLst>
                    </p:cTn>
                  </p:par>
                  <p:par>
                    <p:cTn id="268" fill="hold">
                      <p:stCondLst>
                        <p:cond delay="indefinite"/>
                      </p:stCondLst>
                      <p:childTnLst>
                        <p:par>
                          <p:cTn id="269" fill="hold">
                            <p:stCondLst>
                              <p:cond delay="0"/>
                            </p:stCondLst>
                            <p:childTnLst>
                              <p:par>
                                <p:cTn id="270" presetID="1" presetClass="entr" presetSubtype="0" fill="hold" grpId="0" nodeType="clickEffect">
                                  <p:stCondLst>
                                    <p:cond delay="0"/>
                                  </p:stCondLst>
                                  <p:childTnLst>
                                    <p:set>
                                      <p:cBhvr>
                                        <p:cTn id="271"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272" fill="hold">
                      <p:stCondLst>
                        <p:cond delay="indefinite"/>
                      </p:stCondLst>
                      <p:childTnLst>
                        <p:par>
                          <p:cTn id="273" fill="hold">
                            <p:stCondLst>
                              <p:cond delay="0"/>
                            </p:stCondLst>
                            <p:childTnLst>
                              <p:par>
                                <p:cTn id="274" presetID="1" presetClass="entr" presetSubtype="0" fill="hold" nodeType="clickEffect">
                                  <p:stCondLst>
                                    <p:cond delay="0"/>
                                  </p:stCondLst>
                                  <p:childTnLst>
                                    <p:set>
                                      <p:cBhvr>
                                        <p:cTn id="275" dur="1" fill="hold">
                                          <p:stCondLst>
                                            <p:cond delay="0"/>
                                          </p:stCondLst>
                                        </p:cTn>
                                        <p:tgtEl>
                                          <p:spTgt spid="80"/>
                                        </p:tgtEl>
                                        <p:attrNameLst>
                                          <p:attrName>style.visibility</p:attrName>
                                        </p:attrNameLst>
                                      </p:cBhvr>
                                      <p:to>
                                        <p:strVal val="visible"/>
                                      </p:to>
                                    </p:set>
                                  </p:childTnLst>
                                </p:cTn>
                              </p:par>
                              <p:par>
                                <p:cTn id="276" presetID="1" presetClass="entr" presetSubtype="0" fill="hold" grpId="0" nodeType="withEffect">
                                  <p:stCondLst>
                                    <p:cond delay="0"/>
                                  </p:stCondLst>
                                  <p:childTnLst>
                                    <p:set>
                                      <p:cBhvr>
                                        <p:cTn id="277" dur="1" fill="hold">
                                          <p:stCondLst>
                                            <p:cond delay="0"/>
                                          </p:stCondLst>
                                        </p:cTn>
                                        <p:tgtEl>
                                          <p:spTgt spid="79"/>
                                        </p:tgtEl>
                                        <p:attrNameLst>
                                          <p:attrName>style.visibility</p:attrName>
                                        </p:attrNameLst>
                                      </p:cBhvr>
                                      <p:to>
                                        <p:strVal val="visible"/>
                                      </p:to>
                                    </p:set>
                                  </p:childTnLst>
                                </p:cTn>
                              </p:par>
                            </p:childTnLst>
                          </p:cTn>
                        </p:par>
                      </p:childTnLst>
                    </p:cTn>
                  </p:par>
                  <p:par>
                    <p:cTn id="278" fill="hold">
                      <p:stCondLst>
                        <p:cond delay="indefinite"/>
                      </p:stCondLst>
                      <p:childTnLst>
                        <p:par>
                          <p:cTn id="279" fill="hold">
                            <p:stCondLst>
                              <p:cond delay="0"/>
                            </p:stCondLst>
                            <p:childTnLst>
                              <p:par>
                                <p:cTn id="280" presetID="1" presetClass="entr" presetSubtype="0" fill="hold" grpId="0" nodeType="clickEffect">
                                  <p:stCondLst>
                                    <p:cond delay="0"/>
                                  </p:stCondLst>
                                  <p:childTnLst>
                                    <p:set>
                                      <p:cBhvr>
                                        <p:cTn id="281"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ntr" presetSubtype="0" fill="hold" grpId="0" nodeType="clickEffect">
                                  <p:stCondLst>
                                    <p:cond delay="0"/>
                                  </p:stCondLst>
                                  <p:childTnLst>
                                    <p:set>
                                      <p:cBhvr>
                                        <p:cTn id="285" dur="1" fill="hold">
                                          <p:stCondLst>
                                            <p:cond delay="0"/>
                                          </p:stCondLst>
                                        </p:cTn>
                                        <p:tgtEl>
                                          <p:spTgt spid="81"/>
                                        </p:tgtEl>
                                        <p:attrNameLst>
                                          <p:attrName>style.visibility</p:attrName>
                                        </p:attrNameLst>
                                      </p:cBhvr>
                                      <p:to>
                                        <p:strVal val="visible"/>
                                      </p:to>
                                    </p:set>
                                  </p:childTnLst>
                                </p:cTn>
                              </p:par>
                              <p:par>
                                <p:cTn id="286" presetID="1" presetClass="entr" presetSubtype="0" fill="hold" nodeType="withEffect">
                                  <p:stCondLst>
                                    <p:cond delay="0"/>
                                  </p:stCondLst>
                                  <p:childTnLst>
                                    <p:set>
                                      <p:cBhvr>
                                        <p:cTn id="287" dur="1" fill="hold">
                                          <p:stCondLst>
                                            <p:cond delay="0"/>
                                          </p:stCondLst>
                                        </p:cTn>
                                        <p:tgtEl>
                                          <p:spTgt spid="82"/>
                                        </p:tgtEl>
                                        <p:attrNameLst>
                                          <p:attrName>style.visibility</p:attrName>
                                        </p:attrNameLst>
                                      </p:cBhvr>
                                      <p:to>
                                        <p:strVal val="visible"/>
                                      </p:to>
                                    </p:set>
                                  </p:childTnLst>
                                </p:cTn>
                              </p:par>
                              <p:par>
                                <p:cTn id="288" presetID="1" presetClass="entr" presetSubtype="0" fill="hold" grpId="0" nodeType="withEffect">
                                  <p:stCondLst>
                                    <p:cond delay="0"/>
                                  </p:stCondLst>
                                  <p:childTnLst>
                                    <p:set>
                                      <p:cBhvr>
                                        <p:cTn id="289" dur="1" fill="hold">
                                          <p:stCondLst>
                                            <p:cond delay="0"/>
                                          </p:stCondLst>
                                        </p:cTn>
                                        <p:tgtEl>
                                          <p:spTgt spid="84"/>
                                        </p:tgtEl>
                                        <p:attrNameLst>
                                          <p:attrName>style.visibility</p:attrName>
                                        </p:attrNameLst>
                                      </p:cBhvr>
                                      <p:to>
                                        <p:strVal val="visible"/>
                                      </p:to>
                                    </p:set>
                                  </p:childTnLst>
                                </p:cTn>
                              </p:par>
                              <p:par>
                                <p:cTn id="290" presetID="1" presetClass="entr" presetSubtype="0" fill="hold" nodeType="withEffect">
                                  <p:stCondLst>
                                    <p:cond delay="0"/>
                                  </p:stCondLst>
                                  <p:childTnLst>
                                    <p:set>
                                      <p:cBhvr>
                                        <p:cTn id="291" dur="1" fill="hold">
                                          <p:stCondLst>
                                            <p:cond delay="0"/>
                                          </p:stCondLst>
                                        </p:cTn>
                                        <p:tgtEl>
                                          <p:spTgt spid="85"/>
                                        </p:tgtEl>
                                        <p:attrNameLst>
                                          <p:attrName>style.visibility</p:attrName>
                                        </p:attrNameLst>
                                      </p:cBhvr>
                                      <p:to>
                                        <p:strVal val="visible"/>
                                      </p:to>
                                    </p:set>
                                  </p:childTnLst>
                                </p:cTn>
                              </p:par>
                              <p:par>
                                <p:cTn id="292" presetID="1" presetClass="entr" presetSubtype="0" fill="hold" grpId="0" nodeType="withEffect">
                                  <p:stCondLst>
                                    <p:cond delay="0"/>
                                  </p:stCondLst>
                                  <p:childTnLst>
                                    <p:set>
                                      <p:cBhvr>
                                        <p:cTn id="293" dur="1" fill="hold">
                                          <p:stCondLst>
                                            <p:cond delay="0"/>
                                          </p:stCondLst>
                                        </p:cTn>
                                        <p:tgtEl>
                                          <p:spTgt spid="86"/>
                                        </p:tgtEl>
                                        <p:attrNameLst>
                                          <p:attrName>style.visibility</p:attrName>
                                        </p:attrNameLst>
                                      </p:cBhvr>
                                      <p:to>
                                        <p:strVal val="visible"/>
                                      </p:to>
                                    </p:set>
                                  </p:childTnLst>
                                </p:cTn>
                              </p:par>
                              <p:par>
                                <p:cTn id="294" presetID="1" presetClass="entr" presetSubtype="0" fill="hold" nodeType="withEffect">
                                  <p:stCondLst>
                                    <p:cond delay="0"/>
                                  </p:stCondLst>
                                  <p:childTnLst>
                                    <p:set>
                                      <p:cBhvr>
                                        <p:cTn id="295" dur="1" fill="hold">
                                          <p:stCondLst>
                                            <p:cond delay="0"/>
                                          </p:stCondLst>
                                        </p:cTn>
                                        <p:tgtEl>
                                          <p:spTgt spid="87"/>
                                        </p:tgtEl>
                                        <p:attrNameLst>
                                          <p:attrName>style.visibility</p:attrName>
                                        </p:attrNameLst>
                                      </p:cBhvr>
                                      <p:to>
                                        <p:strVal val="visible"/>
                                      </p:to>
                                    </p:set>
                                  </p:childTnLst>
                                </p:cTn>
                              </p:par>
                              <p:par>
                                <p:cTn id="296" presetID="1" presetClass="entr" presetSubtype="0" fill="hold" grpId="0" nodeType="withEffect">
                                  <p:stCondLst>
                                    <p:cond delay="0"/>
                                  </p:stCondLst>
                                  <p:childTnLst>
                                    <p:set>
                                      <p:cBhvr>
                                        <p:cTn id="297" dur="1" fill="hold">
                                          <p:stCondLst>
                                            <p:cond delay="0"/>
                                          </p:stCondLst>
                                        </p:cTn>
                                        <p:tgtEl>
                                          <p:spTgt spid="92"/>
                                        </p:tgtEl>
                                        <p:attrNameLst>
                                          <p:attrName>style.visibility</p:attrName>
                                        </p:attrNameLst>
                                      </p:cBhvr>
                                      <p:to>
                                        <p:strVal val="visible"/>
                                      </p:to>
                                    </p:set>
                                  </p:childTnLst>
                                </p:cTn>
                              </p:par>
                              <p:par>
                                <p:cTn id="298" presetID="1" presetClass="entr" presetSubtype="0" fill="hold" nodeType="withEffect">
                                  <p:stCondLst>
                                    <p:cond delay="0"/>
                                  </p:stCondLst>
                                  <p:childTnLst>
                                    <p:set>
                                      <p:cBhvr>
                                        <p:cTn id="299" dur="1" fill="hold">
                                          <p:stCondLst>
                                            <p:cond delay="0"/>
                                          </p:stCondLst>
                                        </p:cTn>
                                        <p:tgtEl>
                                          <p:spTgt spid="93"/>
                                        </p:tgtEl>
                                        <p:attrNameLst>
                                          <p:attrName>style.visibility</p:attrName>
                                        </p:attrNameLst>
                                      </p:cBhvr>
                                      <p:to>
                                        <p:strVal val="visible"/>
                                      </p:to>
                                    </p:set>
                                  </p:childTnLst>
                                </p:cTn>
                              </p:par>
                            </p:childTnLst>
                          </p:cTn>
                        </p:par>
                      </p:childTnLst>
                    </p:cTn>
                  </p:par>
                  <p:par>
                    <p:cTn id="300" fill="hold">
                      <p:stCondLst>
                        <p:cond delay="indefinite"/>
                      </p:stCondLst>
                      <p:childTnLst>
                        <p:par>
                          <p:cTn id="301" fill="hold">
                            <p:stCondLst>
                              <p:cond delay="0"/>
                            </p:stCondLst>
                            <p:childTnLst>
                              <p:par>
                                <p:cTn id="302" presetID="1" presetClass="entr" presetSubtype="0" fill="hold" nodeType="clickEffect">
                                  <p:stCondLst>
                                    <p:cond delay="0"/>
                                  </p:stCondLst>
                                  <p:childTnLst>
                                    <p:set>
                                      <p:cBhvr>
                                        <p:cTn id="303" dur="1" fill="hold">
                                          <p:stCondLst>
                                            <p:cond delay="0"/>
                                          </p:stCondLst>
                                        </p:cTn>
                                        <p:tgtEl>
                                          <p:spTgt spid="89"/>
                                        </p:tgtEl>
                                        <p:attrNameLst>
                                          <p:attrName>style.visibility</p:attrName>
                                        </p:attrNameLst>
                                      </p:cBhvr>
                                      <p:to>
                                        <p:strVal val="visible"/>
                                      </p:to>
                                    </p:set>
                                  </p:childTnLst>
                                </p:cTn>
                              </p:par>
                              <p:par>
                                <p:cTn id="304" presetID="1" presetClass="entr" presetSubtype="0" fill="hold" grpId="0" nodeType="withEffect">
                                  <p:stCondLst>
                                    <p:cond delay="0"/>
                                  </p:stCondLst>
                                  <p:childTnLst>
                                    <p:set>
                                      <p:cBhvr>
                                        <p:cTn id="305" dur="1" fill="hold">
                                          <p:stCondLst>
                                            <p:cond delay="0"/>
                                          </p:stCondLst>
                                        </p:cTn>
                                        <p:tgtEl>
                                          <p:spTgt spid="88"/>
                                        </p:tgtEl>
                                        <p:attrNameLst>
                                          <p:attrName>style.visibility</p:attrName>
                                        </p:attrNameLst>
                                      </p:cBhvr>
                                      <p:to>
                                        <p:strVal val="visible"/>
                                      </p:to>
                                    </p:set>
                                  </p:childTnLst>
                                </p:cTn>
                              </p:par>
                              <p:par>
                                <p:cTn id="306" presetID="1" presetClass="entr" presetSubtype="0" fill="hold" nodeType="withEffect">
                                  <p:stCondLst>
                                    <p:cond delay="0"/>
                                  </p:stCondLst>
                                  <p:childTnLst>
                                    <p:set>
                                      <p:cBhvr>
                                        <p:cTn id="307" dur="1" fill="hold">
                                          <p:stCondLst>
                                            <p:cond delay="0"/>
                                          </p:stCondLst>
                                        </p:cTn>
                                        <p:tgtEl>
                                          <p:spTgt spid="91"/>
                                        </p:tgtEl>
                                        <p:attrNameLst>
                                          <p:attrName>style.visibility</p:attrName>
                                        </p:attrNameLst>
                                      </p:cBhvr>
                                      <p:to>
                                        <p:strVal val="visible"/>
                                      </p:to>
                                    </p:set>
                                  </p:childTnLst>
                                </p:cTn>
                              </p:par>
                              <p:par>
                                <p:cTn id="308" presetID="1" presetClass="entr" presetSubtype="0" fill="hold" grpId="0" nodeType="withEffect">
                                  <p:stCondLst>
                                    <p:cond delay="0"/>
                                  </p:stCondLst>
                                  <p:childTnLst>
                                    <p:set>
                                      <p:cBhvr>
                                        <p:cTn id="309" dur="1" fill="hold">
                                          <p:stCondLst>
                                            <p:cond delay="0"/>
                                          </p:stCondLst>
                                        </p:cTn>
                                        <p:tgtEl>
                                          <p:spTgt spid="90"/>
                                        </p:tgtEl>
                                        <p:attrNameLst>
                                          <p:attrName>style.visibility</p:attrName>
                                        </p:attrNameLst>
                                      </p:cBhvr>
                                      <p:to>
                                        <p:strVal val="visible"/>
                                      </p:to>
                                    </p:set>
                                  </p:childTnLst>
                                </p:cTn>
                              </p:par>
                            </p:childTnLst>
                          </p:cTn>
                        </p:par>
                      </p:childTnLst>
                    </p:cTn>
                  </p:par>
                  <p:par>
                    <p:cTn id="310" fill="hold">
                      <p:stCondLst>
                        <p:cond delay="indefinite"/>
                      </p:stCondLst>
                      <p:childTnLst>
                        <p:par>
                          <p:cTn id="311" fill="hold">
                            <p:stCondLst>
                              <p:cond delay="0"/>
                            </p:stCondLst>
                            <p:childTnLst>
                              <p:par>
                                <p:cTn id="312" presetID="1" presetClass="entr" presetSubtype="0" fill="hold" grpId="0" nodeType="clickEffect">
                                  <p:stCondLst>
                                    <p:cond delay="0"/>
                                  </p:stCondLst>
                                  <p:childTnLst>
                                    <p:set>
                                      <p:cBhvr>
                                        <p:cTn id="313"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314" fill="hold">
                      <p:stCondLst>
                        <p:cond delay="indefinite"/>
                      </p:stCondLst>
                      <p:childTnLst>
                        <p:par>
                          <p:cTn id="315" fill="hold">
                            <p:stCondLst>
                              <p:cond delay="0"/>
                            </p:stCondLst>
                            <p:childTnLst>
                              <p:par>
                                <p:cTn id="316" presetID="1" presetClass="entr" presetSubtype="0" fill="hold" nodeType="clickEffect">
                                  <p:stCondLst>
                                    <p:cond delay="0"/>
                                  </p:stCondLst>
                                  <p:childTnLst>
                                    <p:set>
                                      <p:cBhvr>
                                        <p:cTn id="317" dur="1" fill="hold">
                                          <p:stCondLst>
                                            <p:cond delay="0"/>
                                          </p:stCondLst>
                                        </p:cTn>
                                        <p:tgtEl>
                                          <p:spTgt spid="95"/>
                                        </p:tgtEl>
                                        <p:attrNameLst>
                                          <p:attrName>style.visibility</p:attrName>
                                        </p:attrNameLst>
                                      </p:cBhvr>
                                      <p:to>
                                        <p:strVal val="visible"/>
                                      </p:to>
                                    </p:set>
                                  </p:childTnLst>
                                </p:cTn>
                              </p:par>
                              <p:par>
                                <p:cTn id="318" presetID="1" presetClass="entr" presetSubtype="0" fill="hold" grpId="0" nodeType="withEffect">
                                  <p:stCondLst>
                                    <p:cond delay="0"/>
                                  </p:stCondLst>
                                  <p:childTnLst>
                                    <p:set>
                                      <p:cBhvr>
                                        <p:cTn id="319" dur="1" fill="hold">
                                          <p:stCondLst>
                                            <p:cond delay="0"/>
                                          </p:stCondLst>
                                        </p:cTn>
                                        <p:tgtEl>
                                          <p:spTgt spid="94"/>
                                        </p:tgtEl>
                                        <p:attrNameLst>
                                          <p:attrName>style.visibility</p:attrName>
                                        </p:attrNameLst>
                                      </p:cBhvr>
                                      <p:to>
                                        <p:strVal val="visible"/>
                                      </p:to>
                                    </p:set>
                                  </p:childTnLst>
                                </p:cTn>
                              </p:par>
                            </p:childTnLst>
                          </p:cTn>
                        </p:par>
                      </p:childTnLst>
                    </p:cTn>
                  </p:par>
                  <p:par>
                    <p:cTn id="320" fill="hold">
                      <p:stCondLst>
                        <p:cond delay="indefinite"/>
                      </p:stCondLst>
                      <p:childTnLst>
                        <p:par>
                          <p:cTn id="321" fill="hold">
                            <p:stCondLst>
                              <p:cond delay="0"/>
                            </p:stCondLst>
                            <p:childTnLst>
                              <p:par>
                                <p:cTn id="322" presetID="1" presetClass="entr" presetSubtype="0" fill="hold" grpId="0" nodeType="clickEffect">
                                  <p:stCondLst>
                                    <p:cond delay="0"/>
                                  </p:stCondLst>
                                  <p:childTnLst>
                                    <p:set>
                                      <p:cBhvr>
                                        <p:cTn id="323"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par>
                    <p:cTn id="324" fill="hold">
                      <p:stCondLst>
                        <p:cond delay="indefinite"/>
                      </p:stCondLst>
                      <p:childTnLst>
                        <p:par>
                          <p:cTn id="325" fill="hold">
                            <p:stCondLst>
                              <p:cond delay="0"/>
                            </p:stCondLst>
                            <p:childTnLst>
                              <p:par>
                                <p:cTn id="326" presetID="1" presetClass="entr" presetSubtype="0" fill="hold" nodeType="clickEffect">
                                  <p:stCondLst>
                                    <p:cond delay="0"/>
                                  </p:stCondLst>
                                  <p:childTnLst>
                                    <p:set>
                                      <p:cBhvr>
                                        <p:cTn id="327" dur="1" fill="hold">
                                          <p:stCondLst>
                                            <p:cond delay="0"/>
                                          </p:stCondLst>
                                        </p:cTn>
                                        <p:tgtEl>
                                          <p:spTgt spid="97"/>
                                        </p:tgtEl>
                                        <p:attrNameLst>
                                          <p:attrName>style.visibility</p:attrName>
                                        </p:attrNameLst>
                                      </p:cBhvr>
                                      <p:to>
                                        <p:strVal val="visible"/>
                                      </p:to>
                                    </p:set>
                                  </p:childTnLst>
                                </p:cTn>
                              </p:par>
                              <p:par>
                                <p:cTn id="328" presetID="1" presetClass="entr" presetSubtype="0" fill="hold" grpId="0" nodeType="withEffect">
                                  <p:stCondLst>
                                    <p:cond delay="0"/>
                                  </p:stCondLst>
                                  <p:childTnLst>
                                    <p:set>
                                      <p:cBhvr>
                                        <p:cTn id="329" dur="1" fill="hold">
                                          <p:stCondLst>
                                            <p:cond delay="0"/>
                                          </p:stCondLst>
                                        </p:cTn>
                                        <p:tgtEl>
                                          <p:spTgt spid="96"/>
                                        </p:tgtEl>
                                        <p:attrNameLst>
                                          <p:attrName>style.visibility</p:attrName>
                                        </p:attrNameLst>
                                      </p:cBhvr>
                                      <p:to>
                                        <p:strVal val="visible"/>
                                      </p:to>
                                    </p:set>
                                  </p:childTnLst>
                                </p:cTn>
                              </p:par>
                            </p:childTnLst>
                          </p:cTn>
                        </p:par>
                      </p:childTnLst>
                    </p:cTn>
                  </p:par>
                  <p:par>
                    <p:cTn id="330" fill="hold">
                      <p:stCondLst>
                        <p:cond delay="indefinite"/>
                      </p:stCondLst>
                      <p:childTnLst>
                        <p:par>
                          <p:cTn id="331" fill="hold">
                            <p:stCondLst>
                              <p:cond delay="0"/>
                            </p:stCondLst>
                            <p:childTnLst>
                              <p:par>
                                <p:cTn id="332" presetID="1" presetClass="entr" presetSubtype="0" fill="hold" grpId="0" nodeType="clickEffect">
                                  <p:stCondLst>
                                    <p:cond delay="0"/>
                                  </p:stCondLst>
                                  <p:childTnLst>
                                    <p:set>
                                      <p:cBhvr>
                                        <p:cTn id="333"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par>
                    <p:cTn id="334" fill="hold">
                      <p:stCondLst>
                        <p:cond delay="indefinite"/>
                      </p:stCondLst>
                      <p:childTnLst>
                        <p:par>
                          <p:cTn id="335" fill="hold">
                            <p:stCondLst>
                              <p:cond delay="0"/>
                            </p:stCondLst>
                            <p:childTnLst>
                              <p:par>
                                <p:cTn id="336" presetID="1" presetClass="entr" presetSubtype="0" fill="hold" nodeType="clickEffect">
                                  <p:stCondLst>
                                    <p:cond delay="0"/>
                                  </p:stCondLst>
                                  <p:childTnLst>
                                    <p:set>
                                      <p:cBhvr>
                                        <p:cTn id="337" dur="1" fill="hold">
                                          <p:stCondLst>
                                            <p:cond delay="0"/>
                                          </p:stCondLst>
                                        </p:cTn>
                                        <p:tgtEl>
                                          <p:spTgt spid="99"/>
                                        </p:tgtEl>
                                        <p:attrNameLst>
                                          <p:attrName>style.visibility</p:attrName>
                                        </p:attrNameLst>
                                      </p:cBhvr>
                                      <p:to>
                                        <p:strVal val="visible"/>
                                      </p:to>
                                    </p:set>
                                  </p:childTnLst>
                                </p:cTn>
                              </p:par>
                              <p:par>
                                <p:cTn id="338" presetID="1" presetClass="entr" presetSubtype="0" fill="hold" grpId="0" nodeType="withEffect">
                                  <p:stCondLst>
                                    <p:cond delay="0"/>
                                  </p:stCondLst>
                                  <p:childTnLst>
                                    <p:set>
                                      <p:cBhvr>
                                        <p:cTn id="339" dur="1" fill="hold">
                                          <p:stCondLst>
                                            <p:cond delay="0"/>
                                          </p:stCondLst>
                                        </p:cTn>
                                        <p:tgtEl>
                                          <p:spTgt spid="98"/>
                                        </p:tgtEl>
                                        <p:attrNameLst>
                                          <p:attrName>style.visibility</p:attrName>
                                        </p:attrNameLst>
                                      </p:cBhvr>
                                      <p:to>
                                        <p:strVal val="visible"/>
                                      </p:to>
                                    </p:set>
                                  </p:childTnLst>
                                </p:cTn>
                              </p:par>
                            </p:childTnLst>
                          </p:cTn>
                        </p:par>
                      </p:childTnLst>
                    </p:cTn>
                  </p:par>
                  <p:par>
                    <p:cTn id="340" fill="hold">
                      <p:stCondLst>
                        <p:cond delay="indefinite"/>
                      </p:stCondLst>
                      <p:childTnLst>
                        <p:par>
                          <p:cTn id="341" fill="hold">
                            <p:stCondLst>
                              <p:cond delay="0"/>
                            </p:stCondLst>
                            <p:childTnLst>
                              <p:par>
                                <p:cTn id="342" presetID="1" presetClass="entr" presetSubtype="0" fill="hold" grpId="0" nodeType="clickEffect">
                                  <p:stCondLst>
                                    <p:cond delay="0"/>
                                  </p:stCondLst>
                                  <p:childTnLst>
                                    <p:set>
                                      <p:cBhvr>
                                        <p:cTn id="343" dur="1" fill="hold">
                                          <p:stCondLst>
                                            <p:cond delay="0"/>
                                          </p:stCondLst>
                                        </p:cTn>
                                        <p:tgtEl>
                                          <p:spTgt spid="3">
                                            <p:txEl>
                                              <p:pRg st="24" end="24"/>
                                            </p:txEl>
                                          </p:spTgt>
                                        </p:tgtEl>
                                        <p:attrNameLst>
                                          <p:attrName>style.visibility</p:attrName>
                                        </p:attrNameLst>
                                      </p:cBhvr>
                                      <p:to>
                                        <p:strVal val="visible"/>
                                      </p:to>
                                    </p:set>
                                  </p:childTnLst>
                                </p:cTn>
                              </p:par>
                            </p:childTnLst>
                          </p:cTn>
                        </p:par>
                      </p:childTnLst>
                    </p:cTn>
                  </p:par>
                  <p:par>
                    <p:cTn id="344" fill="hold">
                      <p:stCondLst>
                        <p:cond delay="indefinite"/>
                      </p:stCondLst>
                      <p:childTnLst>
                        <p:par>
                          <p:cTn id="345" fill="hold">
                            <p:stCondLst>
                              <p:cond delay="0"/>
                            </p:stCondLst>
                            <p:childTnLst>
                              <p:par>
                                <p:cTn id="346" presetID="1" presetClass="entr" presetSubtype="0" fill="hold" grpId="0" nodeType="clickEffect">
                                  <p:stCondLst>
                                    <p:cond delay="0"/>
                                  </p:stCondLst>
                                  <p:childTnLst>
                                    <p:set>
                                      <p:cBhvr>
                                        <p:cTn id="347" dur="1" fill="hold">
                                          <p:stCondLst>
                                            <p:cond delay="0"/>
                                          </p:stCondLst>
                                        </p:cTn>
                                        <p:tgtEl>
                                          <p:spTgt spid="100"/>
                                        </p:tgtEl>
                                        <p:attrNameLst>
                                          <p:attrName>style.visibility</p:attrName>
                                        </p:attrNameLst>
                                      </p:cBhvr>
                                      <p:to>
                                        <p:strVal val="visible"/>
                                      </p:to>
                                    </p:set>
                                  </p:childTnLst>
                                </p:cTn>
                              </p:par>
                              <p:par>
                                <p:cTn id="348" presetID="1" presetClass="entr" presetSubtype="0" fill="hold" nodeType="withEffect">
                                  <p:stCondLst>
                                    <p:cond delay="0"/>
                                  </p:stCondLst>
                                  <p:childTnLst>
                                    <p:set>
                                      <p:cBhvr>
                                        <p:cTn id="349"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p:bldP spid="6" grpId="0" bldLvl="0" animBg="1"/>
      <p:bldP spid="7" grpId="0" bldLvl="0" animBg="1"/>
      <p:bldP spid="8" grpId="0" bldLvl="0" animBg="1"/>
      <p:bldP spid="9" grpId="0" bldLvl="0" animBg="1"/>
      <p:bldP spid="10" grpId="0" bldLvl="0" animBg="1"/>
      <p:bldP spid="11" grpId="0" bldLvl="0" animBg="1"/>
      <p:bldP spid="12" grpId="0" bldLvl="0" animBg="1"/>
      <p:bldP spid="4" grpId="0" bldLvl="0" animBg="1"/>
      <p:bldP spid="5" grpId="0" bldLvl="0" animBg="1"/>
      <p:bldP spid="21" grpId="0" bldLvl="0" animBg="1"/>
      <p:bldP spid="22" grpId="0" bldLvl="0" animBg="1"/>
      <p:bldP spid="23" grpId="0" bldLvl="0" animBg="1"/>
      <p:bldP spid="27" grpId="0" bldLvl="0" animBg="1"/>
      <p:bldP spid="29" grpId="0" bldLvl="0" animBg="1"/>
      <p:bldP spid="31" grpId="0" bldLvl="0" animBg="1"/>
      <p:bldP spid="33" grpId="0" bldLvl="0" animBg="1"/>
      <p:bldP spid="35" grpId="0" bldLvl="0" animBg="1"/>
      <p:bldP spid="37" grpId="0" bldLvl="0" animBg="1"/>
      <p:bldP spid="38" grpId="0" bldLvl="0" animBg="1"/>
      <p:bldP spid="40" grpId="0" bldLvl="0" animBg="1"/>
      <p:bldP spid="43" grpId="0" bldLvl="0" animBg="1"/>
      <p:bldP spid="45" grpId="0" bldLvl="0" animBg="1"/>
      <p:bldP spid="55" grpId="0" bldLvl="0" animBg="1"/>
      <p:bldP spid="57" grpId="0" bldLvl="0" animBg="1"/>
      <p:bldP spid="59" grpId="0" bldLvl="0" animBg="1"/>
      <p:bldP spid="61" grpId="0" bldLvl="0" animBg="1"/>
      <p:bldP spid="63" grpId="0" bldLvl="0" animBg="1"/>
      <p:bldP spid="65" grpId="0" bldLvl="0" animBg="1"/>
      <p:bldP spid="67" grpId="0" bldLvl="0" animBg="1"/>
      <p:bldP spid="69" grpId="0" bldLvl="0" animBg="1"/>
      <p:bldP spid="71" grpId="0" bldLvl="0" animBg="1"/>
      <p:bldP spid="73" grpId="0" bldLvl="0" animBg="1"/>
      <p:bldP spid="75" grpId="0" bldLvl="0" animBg="1"/>
      <p:bldP spid="77" grpId="0" bldLvl="0" animBg="1"/>
      <p:bldP spid="78" grpId="0" bldLvl="0" animBg="1"/>
      <p:bldP spid="79" grpId="0" bldLvl="0" animBg="1"/>
      <p:bldP spid="81" grpId="0" bldLvl="0" animBg="1"/>
      <p:bldP spid="84" grpId="0" bldLvl="0" animBg="1"/>
      <p:bldP spid="86" grpId="0" bldLvl="0" animBg="1"/>
      <p:bldP spid="92" grpId="0" bldLvl="0" animBg="1"/>
      <p:bldP spid="88" grpId="0" bldLvl="0" animBg="1"/>
      <p:bldP spid="90" grpId="0" bldLvl="0" animBg="1"/>
      <p:bldP spid="94" grpId="0" bldLvl="0" animBg="1"/>
      <p:bldP spid="96" grpId="0" bldLvl="0" animBg="1"/>
      <p:bldP spid="98" grpId="0" bldLvl="0" animBg="1"/>
      <p:bldP spid="100"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2022/03/15</a:t>
            </a:r>
            <a:r>
              <a:rPr lang="zh-CN" altLang="en-US"/>
              <a:t>，星期二</a:t>
            </a:r>
            <a:r>
              <a:rPr lang="en-US" altLang="zh-CN"/>
              <a:t>/Tuesday</a:t>
            </a:r>
            <a:endParaRPr lang="en-US" altLang="zh-CN"/>
          </a:p>
        </p:txBody>
      </p:sp>
      <p:sp>
        <p:nvSpPr>
          <p:cNvPr id="3" name="内容占位符 2"/>
          <p:cNvSpPr>
            <a:spLocks noGrp="1"/>
          </p:cNvSpPr>
          <p:nvPr>
            <p:ph idx="1"/>
          </p:nvPr>
        </p:nvSpPr>
        <p:spPr/>
        <p:txBody>
          <a:bodyPr/>
          <a:p>
            <a:endParaRPr lang="zh-CN" altLang="en-US"/>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73785" y="259715"/>
            <a:ext cx="10634980" cy="705485"/>
          </a:xfrm>
        </p:spPr>
        <p:txBody>
          <a:bodyPr>
            <a:normAutofit fontScale="90000"/>
          </a:bodyPr>
          <a:p>
            <a:r>
              <a:rPr lang="zh-CN" altLang="en-US"/>
              <a:t>分析树</a:t>
            </a:r>
            <a:r>
              <a:rPr lang="en-US" altLang="zh-CN"/>
              <a:t>=&gt;</a:t>
            </a:r>
            <a:r>
              <a:rPr lang="zh-CN" altLang="en-US"/>
              <a:t>抽象语法树</a:t>
            </a:r>
            <a:br>
              <a:rPr lang="zh-CN" altLang="en-US"/>
            </a:br>
            <a:r>
              <a:rPr lang="en-US" altLang="zh-CN"/>
              <a:t>Parsing Tree=&gt;Abstract Syntax Tree (AST)</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9" name="对象 8"/>
          <p:cNvGraphicFramePr/>
          <p:nvPr/>
        </p:nvGraphicFramePr>
        <p:xfrm>
          <a:off x="392430" y="3253740"/>
          <a:ext cx="4578350" cy="3027680"/>
        </p:xfrm>
        <a:graphic>
          <a:graphicData uri="http://schemas.openxmlformats.org/presentationml/2006/ole">
            <mc:AlternateContent xmlns:mc="http://schemas.openxmlformats.org/markup-compatibility/2006">
              <mc:Choice xmlns:v="urn:schemas-microsoft-com:vml" Requires="v">
                <p:oleObj spid="_x0000_s10" name="" r:id="rId1" imgW="2280285" imgH="1655445" progId="Visio.Drawing.15">
                  <p:embed/>
                </p:oleObj>
              </mc:Choice>
              <mc:Fallback>
                <p:oleObj name="" r:id="rId1" imgW="2280285" imgH="1655445" progId="Visio.Drawing.15">
                  <p:embed/>
                  <p:pic>
                    <p:nvPicPr>
                      <p:cNvPr id="0" name="图片 9"/>
                      <p:cNvPicPr/>
                      <p:nvPr/>
                    </p:nvPicPr>
                    <p:blipFill>
                      <a:blip r:embed="rId2"/>
                      <a:stretch>
                        <a:fillRect/>
                      </a:stretch>
                    </p:blipFill>
                    <p:spPr>
                      <a:xfrm>
                        <a:off x="392430" y="3253740"/>
                        <a:ext cx="4578350" cy="3027680"/>
                      </a:xfrm>
                      <a:prstGeom prst="rect">
                        <a:avLst/>
                      </a:prstGeom>
                    </p:spPr>
                  </p:pic>
                </p:oleObj>
              </mc:Fallback>
            </mc:AlternateContent>
          </a:graphicData>
        </a:graphic>
      </p:graphicFrame>
      <p:sp>
        <p:nvSpPr>
          <p:cNvPr id="15" name="圆角矩形 14"/>
          <p:cNvSpPr/>
          <p:nvPr/>
        </p:nvSpPr>
        <p:spPr>
          <a:xfrm>
            <a:off x="1167765" y="1163320"/>
            <a:ext cx="3369945" cy="5562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a:t> do  i = i + 1;  while ( a[i] &lt; v );</a:t>
            </a:r>
            <a:endParaRPr lang="zh-CN" altLang="en-US"/>
          </a:p>
        </p:txBody>
      </p:sp>
      <p:pic>
        <p:nvPicPr>
          <p:cNvPr id="6" name="图片 5"/>
          <p:cNvPicPr>
            <a:picLocks noChangeAspect="1"/>
          </p:cNvPicPr>
          <p:nvPr/>
        </p:nvPicPr>
        <p:blipFill>
          <a:blip r:embed="rId3"/>
          <a:stretch>
            <a:fillRect/>
          </a:stretch>
        </p:blipFill>
        <p:spPr>
          <a:xfrm>
            <a:off x="5187315" y="2642870"/>
            <a:ext cx="4045585" cy="3332480"/>
          </a:xfrm>
          <a:prstGeom prst="rect">
            <a:avLst/>
          </a:prstGeom>
        </p:spPr>
      </p:pic>
      <p:sp>
        <p:nvSpPr>
          <p:cNvPr id="7" name="圆角矩形 6"/>
          <p:cNvSpPr/>
          <p:nvPr/>
        </p:nvSpPr>
        <p:spPr>
          <a:xfrm>
            <a:off x="5177790" y="1435100"/>
            <a:ext cx="3369945" cy="5562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a:t>分析器</a:t>
            </a:r>
            <a:r>
              <a:rPr lang="en-US" altLang="zh-CN"/>
              <a:t>/Parser</a:t>
            </a:r>
            <a:endParaRPr lang="en-US" altLang="zh-CN"/>
          </a:p>
        </p:txBody>
      </p:sp>
      <p:sp>
        <p:nvSpPr>
          <p:cNvPr id="8" name="右箭头 7"/>
          <p:cNvSpPr/>
          <p:nvPr/>
        </p:nvSpPr>
        <p:spPr>
          <a:xfrm rot="900000">
            <a:off x="4596765" y="1314450"/>
            <a:ext cx="513715" cy="52324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rot="10620000">
            <a:off x="8670290" y="1492885"/>
            <a:ext cx="513715" cy="523240"/>
          </a:xfrm>
          <a:prstGeom prst="rightArrow">
            <a:avLst/>
          </a:prstGeom>
          <a:gradFill>
            <a:gsLst>
              <a:gs pos="0">
                <a:srgbClr val="FE4444"/>
              </a:gs>
              <a:gs pos="100000">
                <a:srgbClr val="832B2B"/>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右箭头 12"/>
          <p:cNvSpPr/>
          <p:nvPr/>
        </p:nvSpPr>
        <p:spPr>
          <a:xfrm rot="4380000">
            <a:off x="6953250" y="2122805"/>
            <a:ext cx="513715" cy="52324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左弧形箭头 13"/>
          <p:cNvSpPr/>
          <p:nvPr/>
        </p:nvSpPr>
        <p:spPr>
          <a:xfrm rot="4740000">
            <a:off x="4384040" y="1769110"/>
            <a:ext cx="547370" cy="21113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12" name="圆角矩形 211" descr="7b0a20202020227461726765744964223a202270726f636573734f6e6c696e6554657874426f78220a7d0a"/>
          <p:cNvSpPr/>
          <p:nvPr/>
        </p:nvSpPr>
        <p:spPr>
          <a:xfrm>
            <a:off x="817880" y="2642870"/>
            <a:ext cx="2751455" cy="6064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抽象语法树</a:t>
            </a:r>
            <a:r>
              <a:rPr lang="en-US" altLang="zh-CN" sz="1400"/>
              <a:t>(AST)</a:t>
            </a:r>
            <a:endParaRPr lang="en-US" altLang="zh-CN" sz="1400"/>
          </a:p>
          <a:p>
            <a:pPr algn="l"/>
            <a:r>
              <a:rPr lang="en-US" altLang="zh-CN" sz="1400"/>
              <a:t>/Abstract Syntax Tree (AST)</a:t>
            </a:r>
            <a:endParaRPr lang="en-US" altLang="zh-CN" sz="1400"/>
          </a:p>
        </p:txBody>
      </p:sp>
      <p:sp>
        <p:nvSpPr>
          <p:cNvPr id="16" name="圆角矩形 15" descr="7b0a20202020227461726765744964223a202270726f636573734f6e6c696e6554657874426f78220a7d0a"/>
          <p:cNvSpPr/>
          <p:nvPr/>
        </p:nvSpPr>
        <p:spPr>
          <a:xfrm>
            <a:off x="5614670" y="6024880"/>
            <a:ext cx="3353435" cy="6064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具体语法树</a:t>
            </a:r>
            <a:r>
              <a:rPr lang="en-US" altLang="zh-CN" sz="1400"/>
              <a:t>(</a:t>
            </a:r>
            <a:r>
              <a:rPr lang="zh-CN" altLang="en-US" sz="1400"/>
              <a:t>分析树</a:t>
            </a:r>
            <a:r>
              <a:rPr lang="en-US" altLang="zh-CN" sz="1400"/>
              <a:t>)</a:t>
            </a:r>
            <a:endParaRPr lang="en-US" altLang="zh-CN" sz="1400"/>
          </a:p>
          <a:p>
            <a:pPr algn="l"/>
            <a:r>
              <a:rPr lang="en-US" altLang="zh-CN" sz="1400"/>
              <a:t>/Concrete Syntax Tree ( Parsing Tree)</a:t>
            </a:r>
            <a:endParaRPr lang="en-US" altLang="zh-CN" sz="1400"/>
          </a:p>
        </p:txBody>
      </p:sp>
      <p:sp>
        <p:nvSpPr>
          <p:cNvPr id="17" name="圆角矩形 16" descr="7b0a20202020227461726765744964223a202270726f636573734f6e6c696e6554657874426f78220a7d0a"/>
          <p:cNvSpPr/>
          <p:nvPr/>
        </p:nvSpPr>
        <p:spPr>
          <a:xfrm>
            <a:off x="9744075" y="4717415"/>
            <a:ext cx="2054860" cy="6064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语法规则</a:t>
            </a:r>
            <a:endParaRPr lang="en-US" altLang="zh-CN" sz="1400"/>
          </a:p>
          <a:p>
            <a:pPr algn="l"/>
            <a:r>
              <a:rPr lang="en-US" altLang="zh-CN" sz="1400"/>
              <a:t>/ Grammar Rules</a:t>
            </a:r>
            <a:endParaRPr lang="en-US" altLang="zh-CN" sz="1400"/>
          </a:p>
        </p:txBody>
      </p:sp>
      <p:sp>
        <p:nvSpPr>
          <p:cNvPr id="104" name="圆角矩形 103"/>
          <p:cNvSpPr/>
          <p:nvPr/>
        </p:nvSpPr>
        <p:spPr>
          <a:xfrm>
            <a:off x="9337675" y="1339452"/>
            <a:ext cx="2720340" cy="30354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p>
            <a:pPr algn="l"/>
            <a:r>
              <a:rPr lang="zh-CN" altLang="en-US" sz="1200"/>
              <a:t>【R1】 stmt-&gt;do stmt while ( expr ) ;</a:t>
            </a:r>
            <a:endParaRPr lang="zh-CN" altLang="en-US" sz="1200"/>
          </a:p>
          <a:p>
            <a:pPr algn="l"/>
            <a:r>
              <a:rPr lang="zh-CN" altLang="en-US" sz="1200"/>
              <a:t>【R2】 stmt-&gt;expr;</a:t>
            </a:r>
            <a:endParaRPr lang="zh-CN" altLang="en-US" sz="1200"/>
          </a:p>
          <a:p>
            <a:pPr algn="l"/>
            <a:r>
              <a:rPr lang="zh-CN" altLang="en-US" sz="1200"/>
              <a:t>【R3】 expr-&gt;rel = expr</a:t>
            </a:r>
            <a:endParaRPr lang="zh-CN" altLang="en-US" sz="1200"/>
          </a:p>
          <a:p>
            <a:pPr algn="l"/>
            <a:r>
              <a:rPr lang="zh-CN" altLang="en-US" sz="1200"/>
              <a:t>【R4】     </a:t>
            </a:r>
            <a:r>
              <a:rPr lang="en-US" altLang="zh-CN" sz="1200"/>
              <a:t>    </a:t>
            </a:r>
            <a:r>
              <a:rPr lang="zh-CN" altLang="en-US" sz="1200"/>
              <a:t> | rel</a:t>
            </a:r>
            <a:endParaRPr lang="zh-CN" altLang="en-US" sz="1200"/>
          </a:p>
          <a:p>
            <a:pPr algn="l"/>
            <a:r>
              <a:rPr lang="zh-CN" altLang="en-US" sz="1200"/>
              <a:t>【R5】 rel-&gt;rel &lt; add</a:t>
            </a:r>
            <a:endParaRPr lang="zh-CN" altLang="en-US" sz="1200"/>
          </a:p>
          <a:p>
            <a:pPr algn="l"/>
            <a:r>
              <a:rPr lang="zh-CN" altLang="en-US" sz="1200"/>
              <a:t>【R6】  </a:t>
            </a:r>
            <a:r>
              <a:rPr lang="en-US" altLang="zh-CN" sz="1200"/>
              <a:t>     </a:t>
            </a:r>
            <a:r>
              <a:rPr lang="zh-CN" altLang="en-US" sz="1200"/>
              <a:t>   |</a:t>
            </a:r>
            <a:r>
              <a:rPr lang="en-US" altLang="zh-CN" sz="1200"/>
              <a:t> </a:t>
            </a:r>
            <a:r>
              <a:rPr lang="zh-CN" altLang="en-US" sz="1200"/>
              <a:t>rel &lt;= add</a:t>
            </a:r>
            <a:endParaRPr lang="zh-CN" altLang="en-US" sz="1200"/>
          </a:p>
          <a:p>
            <a:pPr algn="l"/>
            <a:r>
              <a:rPr lang="zh-CN" altLang="en-US" sz="1200"/>
              <a:t>【R7】  </a:t>
            </a:r>
            <a:r>
              <a:rPr lang="en-US" altLang="zh-CN" sz="1200"/>
              <a:t>     </a:t>
            </a:r>
            <a:r>
              <a:rPr lang="zh-CN" altLang="en-US" sz="1200"/>
              <a:t>   |</a:t>
            </a:r>
            <a:r>
              <a:rPr lang="en-US" altLang="zh-CN" sz="1200"/>
              <a:t> </a:t>
            </a:r>
            <a:r>
              <a:rPr lang="zh-CN" altLang="en-US" sz="1200"/>
              <a:t>add</a:t>
            </a:r>
            <a:endParaRPr lang="zh-CN" altLang="en-US" sz="1200"/>
          </a:p>
          <a:p>
            <a:pPr algn="l"/>
            <a:r>
              <a:rPr lang="zh-CN" altLang="en-US" sz="1200"/>
              <a:t>【R8】 add-&gt;add + term</a:t>
            </a:r>
            <a:endParaRPr lang="zh-CN" altLang="en-US" sz="1200"/>
          </a:p>
          <a:p>
            <a:pPr algn="l"/>
            <a:r>
              <a:rPr lang="zh-CN" altLang="en-US" sz="1200"/>
              <a:t>【R9 】  </a:t>
            </a:r>
            <a:r>
              <a:rPr lang="en-US" altLang="zh-CN" sz="1200"/>
              <a:t>     </a:t>
            </a:r>
            <a:r>
              <a:rPr lang="zh-CN" altLang="en-US" sz="1200"/>
              <a:t>  |</a:t>
            </a:r>
            <a:r>
              <a:rPr lang="en-US" altLang="zh-CN" sz="1200"/>
              <a:t> </a:t>
            </a:r>
            <a:r>
              <a:rPr lang="zh-CN" altLang="en-US" sz="1200"/>
              <a:t>term</a:t>
            </a:r>
            <a:endParaRPr lang="zh-CN" altLang="en-US" sz="1200"/>
          </a:p>
          <a:p>
            <a:pPr algn="l"/>
            <a:r>
              <a:rPr lang="zh-CN" altLang="en-US" sz="1200"/>
              <a:t>【R10】term-&gt;term * factor</a:t>
            </a:r>
            <a:endParaRPr lang="zh-CN" altLang="en-US" sz="1200"/>
          </a:p>
          <a:p>
            <a:pPr algn="l"/>
            <a:r>
              <a:rPr lang="zh-CN" altLang="en-US" sz="1200"/>
              <a:t>【R11】  </a:t>
            </a:r>
            <a:r>
              <a:rPr lang="en-US" altLang="zh-CN" sz="1200"/>
              <a:t>    </a:t>
            </a:r>
            <a:r>
              <a:rPr lang="zh-CN" altLang="en-US" sz="1200"/>
              <a:t>  |</a:t>
            </a:r>
            <a:r>
              <a:rPr lang="en-US" altLang="zh-CN" sz="1200"/>
              <a:t> </a:t>
            </a:r>
            <a:r>
              <a:rPr lang="zh-CN" altLang="en-US" sz="1200"/>
              <a:t>factor</a:t>
            </a:r>
            <a:endParaRPr lang="zh-CN" altLang="en-US" sz="1200"/>
          </a:p>
          <a:p>
            <a:pPr algn="l"/>
            <a:r>
              <a:rPr lang="zh-CN" altLang="en-US" sz="1200"/>
              <a:t>【R12】factor-&gt;( expr )</a:t>
            </a:r>
            <a:endParaRPr lang="zh-CN" altLang="en-US" sz="1200"/>
          </a:p>
          <a:p>
            <a:pPr algn="l"/>
            <a:r>
              <a:rPr lang="zh-CN" altLang="en-US" sz="1200"/>
              <a:t>【R13】  </a:t>
            </a:r>
            <a:r>
              <a:rPr lang="en-US" altLang="zh-CN" sz="1200"/>
              <a:t>    </a:t>
            </a:r>
            <a:r>
              <a:rPr lang="zh-CN" altLang="en-US" sz="1200"/>
              <a:t>  | num</a:t>
            </a:r>
            <a:endParaRPr lang="zh-CN" altLang="en-US" sz="1200"/>
          </a:p>
          <a:p>
            <a:pPr algn="l"/>
            <a:r>
              <a:rPr lang="zh-CN" altLang="en-US" sz="1200"/>
              <a:t>【R14】  </a:t>
            </a:r>
            <a:r>
              <a:rPr lang="en-US" altLang="zh-CN" sz="1200"/>
              <a:t>    </a:t>
            </a:r>
            <a:r>
              <a:rPr lang="zh-CN" altLang="en-US" sz="1200"/>
              <a:t>  | id</a:t>
            </a:r>
            <a:endParaRPr lang="zh-CN" altLang="en-US" sz="1200"/>
          </a:p>
          <a:p>
            <a:pPr algn="l"/>
            <a:r>
              <a:rPr lang="zh-CN" altLang="en-US" sz="1200"/>
              <a:t>【R15】 </a:t>
            </a:r>
            <a:r>
              <a:rPr lang="en-US" altLang="zh-CN" sz="1200"/>
              <a:t>    </a:t>
            </a:r>
            <a:r>
              <a:rPr lang="zh-CN" altLang="en-US" sz="1200"/>
              <a:t>   | id [ id ]</a:t>
            </a:r>
            <a:endParaRPr lang="zh-CN" altLang="en-US" sz="120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7" grpId="0" animBg="1"/>
      <p:bldP spid="8" grpId="0" animBg="1"/>
      <p:bldP spid="13" grpId="0" animBg="1"/>
      <p:bldP spid="14" grpId="0" animBg="1"/>
      <p:bldP spid="212" grpId="1" animBg="1"/>
      <p:bldP spid="17" grpId="0" animBg="1"/>
      <p:bldP spid="16" grpId="0" animBg="1"/>
      <p:bldP spid="10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5435" y="93345"/>
            <a:ext cx="10968990" cy="1047115"/>
          </a:xfrm>
        </p:spPr>
        <p:txBody>
          <a:bodyPr>
            <a:normAutofit fontScale="90000"/>
          </a:bodyPr>
          <a:p>
            <a:r>
              <a:rPr lang="en-US" altLang="zh-CN"/>
              <a:t>BNF Notation &amp; </a:t>
            </a:r>
            <a:r>
              <a:rPr lang="en-US" altLang="zh-CN">
                <a:sym typeface="+mn-ea"/>
              </a:rPr>
              <a:t>Grammar Definition</a:t>
            </a:r>
            <a:br>
              <a:rPr lang="en-US" altLang="zh-CN">
                <a:sym typeface="+mn-ea"/>
              </a:rPr>
            </a:br>
            <a:r>
              <a:rPr lang="en-US" altLang="zh-CN"/>
              <a:t>BNF</a:t>
            </a:r>
            <a:r>
              <a:rPr lang="zh-CN" altLang="en-US"/>
              <a:t>表示</a:t>
            </a:r>
            <a:r>
              <a:rPr lang="en-US" altLang="zh-CN"/>
              <a:t>  &amp; </a:t>
            </a:r>
            <a:r>
              <a:rPr lang="zh-CN" altLang="en-US"/>
              <a:t>文法定义</a:t>
            </a:r>
            <a:endParaRPr lang="en-US" altLang="zh-CN"/>
          </a:p>
        </p:txBody>
      </p:sp>
      <p:sp>
        <p:nvSpPr>
          <p:cNvPr id="3" name="内容占位符 2"/>
          <p:cNvSpPr>
            <a:spLocks noGrp="1"/>
          </p:cNvSpPr>
          <p:nvPr>
            <p:ph idx="1"/>
          </p:nvPr>
        </p:nvSpPr>
        <p:spPr/>
        <p:txBody>
          <a:bodyPr/>
          <a:p>
            <a:endParaRPr lang="zh-CN" altLang="en-US"/>
          </a:p>
        </p:txBody>
      </p:sp>
      <p:sp>
        <p:nvSpPr>
          <p:cNvPr id="104" name="圆角矩形 103"/>
          <p:cNvSpPr/>
          <p:nvPr/>
        </p:nvSpPr>
        <p:spPr>
          <a:xfrm>
            <a:off x="201295" y="1441450"/>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文本框 5"/>
          <p:cNvSpPr txBox="1"/>
          <p:nvPr/>
        </p:nvSpPr>
        <p:spPr>
          <a:xfrm>
            <a:off x="4312285" y="1369060"/>
            <a:ext cx="7879715" cy="5262245"/>
          </a:xfrm>
          <a:prstGeom prst="rect">
            <a:avLst/>
          </a:prstGeom>
          <a:noFill/>
        </p:spPr>
        <p:txBody>
          <a:bodyPr wrap="square" rtlCol="0" anchor="t">
            <a:spAutoFit/>
          </a:bodyPr>
          <a:p>
            <a:pPr algn="l"/>
            <a:r>
              <a:rPr lang="zh-CN" altLang="en-US" sz="1600">
                <a:sym typeface="+mn-ea"/>
              </a:rPr>
              <a:t>文法</a:t>
            </a:r>
            <a:r>
              <a:rPr lang="en-US" altLang="zh-CN" sz="1600">
                <a:sym typeface="+mn-ea"/>
              </a:rPr>
              <a:t>G[stmt] / Grammar G[stmt]</a:t>
            </a:r>
            <a:endParaRPr lang="en-US" altLang="zh-CN" sz="1600"/>
          </a:p>
          <a:p>
            <a:pPr algn="l"/>
            <a:r>
              <a:rPr lang="zh-CN" altLang="en-US" sz="1600">
                <a:highlight>
                  <a:srgbClr val="FFFF00"/>
                </a:highlight>
                <a:sym typeface="+mn-ea"/>
              </a:rPr>
              <a:t>（</a:t>
            </a:r>
            <a:r>
              <a:rPr lang="en-US" altLang="zh-CN" sz="1600">
                <a:highlight>
                  <a:srgbClr val="FFFF00"/>
                </a:highlight>
                <a:sym typeface="+mn-ea"/>
              </a:rPr>
              <a:t>1</a:t>
            </a:r>
            <a:r>
              <a:rPr lang="zh-CN" altLang="en-US" sz="1600">
                <a:highlight>
                  <a:srgbClr val="FFFF00"/>
                </a:highlight>
                <a:sym typeface="+mn-ea"/>
              </a:rPr>
              <a:t>）开始符</a:t>
            </a:r>
            <a:r>
              <a:rPr lang="en-US" altLang="zh-CN" sz="1600">
                <a:highlight>
                  <a:srgbClr val="FFFF00"/>
                </a:highlight>
                <a:sym typeface="+mn-ea"/>
              </a:rPr>
              <a:t> / start symbol</a:t>
            </a:r>
            <a:endParaRPr lang="en-US" altLang="zh-CN" sz="1600">
              <a:highlight>
                <a:srgbClr val="FFFF00"/>
              </a:highlight>
            </a:endParaRPr>
          </a:p>
          <a:p>
            <a:pPr algn="l"/>
            <a:r>
              <a:rPr lang="en-US" altLang="zh-CN" sz="1600">
                <a:highlight>
                  <a:srgbClr val="FFFF00"/>
                </a:highlight>
                <a:sym typeface="+mn-ea"/>
              </a:rPr>
              <a:t>        stmt   </a:t>
            </a:r>
            <a:r>
              <a:rPr lang="zh-CN" altLang="en-US" sz="1600">
                <a:highlight>
                  <a:srgbClr val="FFFF00"/>
                </a:highlight>
                <a:sym typeface="+mn-ea"/>
              </a:rPr>
              <a:t>（开始符是唯一的</a:t>
            </a:r>
            <a:r>
              <a:rPr lang="en-US" altLang="zh-CN" sz="1600">
                <a:highlight>
                  <a:srgbClr val="FFFF00"/>
                </a:highlight>
                <a:sym typeface="+mn-ea"/>
              </a:rPr>
              <a:t> / only one start symbol</a:t>
            </a:r>
            <a:r>
              <a:rPr lang="zh-CN" altLang="en-US" sz="1600">
                <a:highlight>
                  <a:srgbClr val="FFFF00"/>
                </a:highlight>
                <a:sym typeface="+mn-ea"/>
              </a:rPr>
              <a:t>）</a:t>
            </a:r>
            <a:endParaRPr lang="en-US" altLang="zh-CN" sz="1600">
              <a:highlight>
                <a:srgbClr val="FFFF00"/>
              </a:highlight>
            </a:endParaRPr>
          </a:p>
          <a:p>
            <a:pPr algn="l"/>
            <a:r>
              <a:rPr lang="zh-CN" sz="1600">
                <a:highlight>
                  <a:srgbClr val="00FF00"/>
                </a:highlight>
                <a:sym typeface="+mn-ea"/>
              </a:rPr>
              <a:t>（</a:t>
            </a:r>
            <a:r>
              <a:rPr lang="en-US" altLang="zh-CN" sz="1600">
                <a:highlight>
                  <a:srgbClr val="00FF00"/>
                </a:highlight>
                <a:sym typeface="+mn-ea"/>
              </a:rPr>
              <a:t>2</a:t>
            </a:r>
            <a:r>
              <a:rPr lang="zh-CN" altLang="en-US" sz="1600">
                <a:highlight>
                  <a:srgbClr val="00FF00"/>
                </a:highlight>
                <a:sym typeface="+mn-ea"/>
              </a:rPr>
              <a:t>）非终结符</a:t>
            </a:r>
            <a:r>
              <a:rPr lang="en-US" altLang="zh-CN" sz="1600">
                <a:highlight>
                  <a:srgbClr val="00FF00"/>
                </a:highlight>
                <a:sym typeface="+mn-ea"/>
              </a:rPr>
              <a:t> / Non-terminal symbol</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所有可以被替换为规则右侧其他符号的符号。</a:t>
            </a:r>
            <a:endParaRPr lang="zh-CN" altLang="en-US" sz="1600">
              <a:highlight>
                <a:srgbClr val="00FF00"/>
              </a:highlight>
            </a:endParaRPr>
          </a:p>
          <a:p>
            <a:pPr algn="l"/>
            <a:r>
              <a:rPr lang="en-US" altLang="zh-CN" sz="1600">
                <a:highlight>
                  <a:srgbClr val="00FF00"/>
                </a:highlight>
                <a:sym typeface="+mn-ea"/>
              </a:rPr>
              <a:t>        All symbols that could be replaced with the right part of a rule.</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例如</a:t>
            </a:r>
            <a:r>
              <a:rPr lang="en-US" altLang="zh-CN" sz="1600">
                <a:highlight>
                  <a:srgbClr val="00FF00"/>
                </a:highlight>
                <a:sym typeface="+mn-ea"/>
              </a:rPr>
              <a:t> / e.g</a:t>
            </a:r>
            <a:r>
              <a:rPr lang="zh-CN" altLang="en-US" sz="1600">
                <a:highlight>
                  <a:srgbClr val="00FF00"/>
                </a:highlight>
                <a:sym typeface="+mn-ea"/>
              </a:rPr>
              <a:t>：</a:t>
            </a:r>
            <a:r>
              <a:rPr lang="en-US" altLang="zh-CN" sz="1600">
                <a:highlight>
                  <a:srgbClr val="00FF00"/>
                </a:highlight>
                <a:sym typeface="+mn-ea"/>
              </a:rPr>
              <a:t>    stmt</a:t>
            </a:r>
            <a:r>
              <a:rPr lang="zh-CN" altLang="en-US" sz="1600">
                <a:highlight>
                  <a:srgbClr val="00FF00"/>
                </a:highlight>
                <a:sym typeface="+mn-ea"/>
              </a:rPr>
              <a:t>，</a:t>
            </a:r>
            <a:r>
              <a:rPr lang="en-US" altLang="zh-CN" sz="1600">
                <a:highlight>
                  <a:srgbClr val="00FF00"/>
                </a:highlight>
                <a:sym typeface="+mn-ea"/>
              </a:rPr>
              <a:t>expr</a:t>
            </a:r>
            <a:r>
              <a:rPr lang="zh-CN" altLang="en-US" sz="1600">
                <a:highlight>
                  <a:srgbClr val="00FF00"/>
                </a:highlight>
                <a:sym typeface="+mn-ea"/>
              </a:rPr>
              <a:t>，</a:t>
            </a:r>
            <a:r>
              <a:rPr lang="en-US" altLang="zh-CN" sz="1600">
                <a:highlight>
                  <a:srgbClr val="00FF00"/>
                </a:highlight>
                <a:sym typeface="+mn-ea"/>
              </a:rPr>
              <a:t>   rel</a:t>
            </a:r>
            <a:endParaRPr lang="en-US" altLang="zh-CN" sz="1600">
              <a:highlight>
                <a:srgbClr val="00FF00"/>
              </a:highlight>
            </a:endParaRPr>
          </a:p>
          <a:p>
            <a:pPr algn="l"/>
            <a:r>
              <a:rPr lang="zh-CN" altLang="en-US" sz="1600">
                <a:highlight>
                  <a:srgbClr val="FFFF00"/>
                </a:highlight>
                <a:sym typeface="+mn-ea"/>
              </a:rPr>
              <a:t>（</a:t>
            </a:r>
            <a:r>
              <a:rPr lang="en-US" altLang="zh-CN" sz="1600">
                <a:highlight>
                  <a:srgbClr val="FFFF00"/>
                </a:highlight>
                <a:sym typeface="+mn-ea"/>
              </a:rPr>
              <a:t>3</a:t>
            </a:r>
            <a:r>
              <a:rPr lang="zh-CN" altLang="en-US" sz="1600">
                <a:highlight>
                  <a:srgbClr val="FFFF00"/>
                </a:highlight>
                <a:sym typeface="+mn-ea"/>
              </a:rPr>
              <a:t>）终结符</a:t>
            </a:r>
            <a:r>
              <a:rPr lang="en-US" altLang="zh-CN" sz="1600">
                <a:highlight>
                  <a:srgbClr val="FFFF00"/>
                </a:highlight>
                <a:sym typeface="+mn-ea"/>
              </a:rPr>
              <a:t> / terminal symbol</a:t>
            </a:r>
            <a:endParaRPr lang="en-US" altLang="zh-CN" sz="1600">
              <a:highlight>
                <a:srgbClr val="FFFF00"/>
              </a:highlight>
            </a:endParaRPr>
          </a:p>
          <a:p>
            <a:pPr algn="l"/>
            <a:r>
              <a:rPr lang="en-US" altLang="zh-CN" sz="1600">
                <a:highlight>
                  <a:srgbClr val="FFFF00"/>
                </a:highlight>
                <a:sym typeface="+mn-ea"/>
              </a:rPr>
              <a:t>        </a:t>
            </a:r>
            <a:r>
              <a:rPr lang="zh-CN" altLang="en-US" sz="1600">
                <a:highlight>
                  <a:srgbClr val="FFFF00"/>
                </a:highlight>
                <a:sym typeface="+mn-ea"/>
              </a:rPr>
              <a:t>所有不能再被替换的符号（词法符号）。</a:t>
            </a:r>
            <a:endParaRPr lang="zh-CN" altLang="en-US" sz="1600">
              <a:highlight>
                <a:srgbClr val="FFFF00"/>
              </a:highlight>
            </a:endParaRPr>
          </a:p>
          <a:p>
            <a:pPr algn="l"/>
            <a:r>
              <a:rPr lang="en-US" altLang="zh-CN" sz="1600">
                <a:highlight>
                  <a:srgbClr val="FFFF00"/>
                </a:highlight>
                <a:sym typeface="+mn-ea"/>
              </a:rPr>
              <a:t>        All symbols that couldn’t be replaced anymore (lexical symbols or lexemes).</a:t>
            </a:r>
            <a:endParaRPr lang="en-US" altLang="zh-CN" sz="1600">
              <a:highlight>
                <a:srgbClr val="FFFF00"/>
              </a:highlight>
            </a:endParaRPr>
          </a:p>
          <a:p>
            <a:pPr algn="l"/>
            <a:r>
              <a:rPr lang="zh-CN" altLang="en-US" sz="1600">
                <a:highlight>
                  <a:srgbClr val="00FF00"/>
                </a:highlight>
                <a:sym typeface="+mn-ea"/>
              </a:rPr>
              <a:t>（</a:t>
            </a:r>
            <a:r>
              <a:rPr lang="en-US" altLang="zh-CN" sz="1600">
                <a:highlight>
                  <a:srgbClr val="00FF00"/>
                </a:highlight>
                <a:sym typeface="+mn-ea"/>
              </a:rPr>
              <a:t>4</a:t>
            </a:r>
            <a:r>
              <a:rPr lang="zh-CN" altLang="en-US" sz="1600">
                <a:highlight>
                  <a:srgbClr val="00FF00"/>
                </a:highlight>
                <a:sym typeface="+mn-ea"/>
              </a:rPr>
              <a:t>）文法规则</a:t>
            </a:r>
            <a:r>
              <a:rPr lang="en-US" altLang="zh-CN" sz="1600">
                <a:highlight>
                  <a:srgbClr val="00FF00"/>
                </a:highlight>
                <a:sym typeface="+mn-ea"/>
              </a:rPr>
              <a:t> / Grammar Rules</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例如</a:t>
            </a:r>
            <a:r>
              <a:rPr lang="en-US" altLang="zh-CN" sz="1600">
                <a:highlight>
                  <a:srgbClr val="00FF00"/>
                </a:highlight>
                <a:sym typeface="+mn-ea"/>
              </a:rPr>
              <a:t> / e.g</a:t>
            </a:r>
            <a:r>
              <a:rPr lang="zh-CN" altLang="en-US" sz="1600">
                <a:highlight>
                  <a:srgbClr val="00FF00"/>
                </a:highlight>
                <a:sym typeface="+mn-ea"/>
              </a:rPr>
              <a:t>：【</a:t>
            </a:r>
            <a:r>
              <a:rPr lang="en-US" altLang="zh-CN" sz="1600">
                <a:highlight>
                  <a:srgbClr val="00FF00"/>
                </a:highlight>
                <a:sym typeface="+mn-ea"/>
              </a:rPr>
              <a:t>R1</a:t>
            </a:r>
            <a:r>
              <a:rPr lang="zh-CN" altLang="en-US" sz="1600">
                <a:highlight>
                  <a:srgbClr val="00FF00"/>
                </a:highlight>
                <a:sym typeface="+mn-ea"/>
              </a:rPr>
              <a:t>】</a:t>
            </a:r>
            <a:r>
              <a:rPr lang="en-US" altLang="zh-CN" sz="1600">
                <a:highlight>
                  <a:srgbClr val="00FF00"/>
                </a:highlight>
                <a:sym typeface="+mn-ea"/>
              </a:rPr>
              <a:t>stmt -&gt; do stmt while ( expr ) ;</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其他表示方法</a:t>
            </a:r>
            <a:r>
              <a:rPr lang="en-US" altLang="zh-CN" sz="1600">
                <a:highlight>
                  <a:srgbClr val="00FF00"/>
                </a:highlight>
                <a:sym typeface="+mn-ea"/>
              </a:rPr>
              <a:t> / other representation</a:t>
            </a:r>
            <a:r>
              <a:rPr lang="zh-CN" altLang="en-US" sz="1600">
                <a:highlight>
                  <a:srgbClr val="00FF00"/>
                </a:highlight>
                <a:sym typeface="+mn-ea"/>
              </a:rPr>
              <a:t>：</a:t>
            </a:r>
            <a:endParaRPr lang="zh-CN" altLang="en-US" sz="1600">
              <a:highlight>
                <a:srgbClr val="00FF00"/>
              </a:highlight>
            </a:endParaRPr>
          </a:p>
          <a:p>
            <a:pPr algn="l"/>
            <a:r>
              <a:rPr lang="en-US" altLang="zh-CN" sz="1600">
                <a:highlight>
                  <a:srgbClr val="00FF00"/>
                </a:highlight>
                <a:sym typeface="+mn-ea"/>
              </a:rPr>
              <a:t>                 stmt ::= ‘do’  stmt  ‘while’  ‘(‘  expr  ‘)’  ‘;’    //  ‘do’</a:t>
            </a:r>
            <a:r>
              <a:rPr lang="zh-CN" altLang="en-US" sz="1600">
                <a:highlight>
                  <a:srgbClr val="00FF00"/>
                </a:highlight>
                <a:sym typeface="+mn-ea"/>
              </a:rPr>
              <a:t>，</a:t>
            </a:r>
            <a:r>
              <a:rPr lang="en-US" altLang="zh-CN" sz="1600">
                <a:highlight>
                  <a:srgbClr val="00FF00"/>
                </a:highlight>
                <a:sym typeface="+mn-ea"/>
              </a:rPr>
              <a:t>’while’  are strings</a:t>
            </a:r>
            <a:endParaRPr lang="en-US" altLang="zh-CN" sz="1600"/>
          </a:p>
          <a:p>
            <a:pPr algn="l"/>
            <a:r>
              <a:rPr lang="zh-CN" sz="1600">
                <a:highlight>
                  <a:srgbClr val="FFFF00"/>
                </a:highlight>
                <a:sym typeface="+mn-ea"/>
              </a:rPr>
              <a:t>（</a:t>
            </a:r>
            <a:r>
              <a:rPr lang="en-US" altLang="zh-CN" sz="1600">
                <a:highlight>
                  <a:srgbClr val="FFFF00"/>
                </a:highlight>
                <a:sym typeface="+mn-ea"/>
              </a:rPr>
              <a:t>5</a:t>
            </a:r>
            <a:r>
              <a:rPr lang="zh-CN" altLang="en-US" sz="1600">
                <a:highlight>
                  <a:srgbClr val="FFFF00"/>
                </a:highlight>
                <a:sym typeface="+mn-ea"/>
              </a:rPr>
              <a:t>）规则的简化表示</a:t>
            </a:r>
            <a:r>
              <a:rPr lang="en-US" altLang="zh-CN" sz="1600">
                <a:highlight>
                  <a:srgbClr val="FFFF00"/>
                </a:highlight>
                <a:sym typeface="+mn-ea"/>
              </a:rPr>
              <a:t>/brief representation for rules</a:t>
            </a:r>
            <a:endParaRPr lang="en-US" altLang="zh-CN" sz="1600">
              <a:highlight>
                <a:srgbClr val="FFFF00"/>
              </a:highlight>
            </a:endParaRPr>
          </a:p>
          <a:p>
            <a:pPr algn="l"/>
            <a:r>
              <a:rPr lang="en-US" altLang="zh-CN" sz="1600">
                <a:highlight>
                  <a:srgbClr val="FFFF00"/>
                </a:highlight>
                <a:sym typeface="+mn-ea"/>
              </a:rPr>
              <a:t>       G[A] with 2 rules</a:t>
            </a:r>
            <a:r>
              <a:rPr lang="zh-CN" altLang="en-US" sz="1600">
                <a:highlight>
                  <a:srgbClr val="FFFF00"/>
                </a:highlight>
                <a:sym typeface="+mn-ea"/>
              </a:rPr>
              <a:t>：【</a:t>
            </a:r>
            <a:r>
              <a:rPr lang="en-US" altLang="zh-CN" sz="1600">
                <a:highlight>
                  <a:srgbClr val="FFFF00"/>
                </a:highlight>
                <a:sym typeface="+mn-ea"/>
              </a:rPr>
              <a:t>R1</a:t>
            </a:r>
            <a:r>
              <a:rPr lang="zh-CN" altLang="en-US" sz="1600">
                <a:highlight>
                  <a:srgbClr val="FFFF00"/>
                </a:highlight>
                <a:sym typeface="+mn-ea"/>
              </a:rPr>
              <a:t>】</a:t>
            </a:r>
            <a:r>
              <a:rPr lang="en-US" altLang="zh-CN" sz="1600">
                <a:highlight>
                  <a:srgbClr val="FFFF00"/>
                </a:highlight>
                <a:sym typeface="+mn-ea"/>
              </a:rPr>
              <a:t> A -&gt;  X       </a:t>
            </a:r>
            <a:r>
              <a:rPr lang="zh-CN" altLang="en-US" sz="1600">
                <a:highlight>
                  <a:srgbClr val="FFFF00"/>
                </a:highlight>
                <a:sym typeface="+mn-ea"/>
              </a:rPr>
              <a:t>【</a:t>
            </a:r>
            <a:r>
              <a:rPr lang="en-US" altLang="zh-CN" sz="1600">
                <a:highlight>
                  <a:srgbClr val="FFFF00"/>
                </a:highlight>
                <a:sym typeface="+mn-ea"/>
              </a:rPr>
              <a:t>R2</a:t>
            </a:r>
            <a:r>
              <a:rPr lang="zh-CN" altLang="en-US" sz="1600">
                <a:highlight>
                  <a:srgbClr val="FFFF00"/>
                </a:highlight>
                <a:sym typeface="+mn-ea"/>
              </a:rPr>
              <a:t>】</a:t>
            </a:r>
            <a:r>
              <a:rPr lang="en-US" altLang="zh-CN" sz="1600">
                <a:highlight>
                  <a:srgbClr val="FFFF00"/>
                </a:highlight>
                <a:sym typeface="+mn-ea"/>
              </a:rPr>
              <a:t> A -&gt;  Y</a:t>
            </a:r>
            <a:endParaRPr lang="en-US" altLang="zh-CN" sz="1600">
              <a:highlight>
                <a:srgbClr val="FFFF00"/>
              </a:highlight>
            </a:endParaRPr>
          </a:p>
          <a:p>
            <a:pPr algn="l"/>
            <a:r>
              <a:rPr lang="en-US" altLang="zh-CN" sz="1600">
                <a:sym typeface="+mn-ea"/>
              </a:rPr>
              <a:t>       </a:t>
            </a:r>
            <a:r>
              <a:rPr lang="zh-CN" altLang="en-US" sz="1600">
                <a:sym typeface="+mn-ea"/>
              </a:rPr>
              <a:t>简化形式</a:t>
            </a:r>
            <a:r>
              <a:rPr lang="en-US" altLang="zh-CN" sz="1600">
                <a:sym typeface="+mn-ea"/>
              </a:rPr>
              <a:t>/ brief form</a:t>
            </a:r>
            <a:r>
              <a:rPr lang="zh-CN" altLang="en-US" sz="1600">
                <a:sym typeface="+mn-ea"/>
              </a:rPr>
              <a:t>：</a:t>
            </a:r>
            <a:r>
              <a:rPr lang="en-US" altLang="zh-CN" sz="1600">
                <a:highlight>
                  <a:srgbClr val="00FF00"/>
                </a:highlight>
                <a:sym typeface="+mn-ea"/>
              </a:rPr>
              <a:t>A -&gt; X  |   Y   </a:t>
            </a:r>
            <a:r>
              <a:rPr lang="zh-CN" altLang="en-US" sz="1600">
                <a:sym typeface="+mn-ea"/>
              </a:rPr>
              <a:t>（仍然是两条规则</a:t>
            </a:r>
            <a:r>
              <a:rPr lang="en-US" altLang="zh-CN" sz="1600">
                <a:sym typeface="+mn-ea"/>
              </a:rPr>
              <a:t> / here are two rules )</a:t>
            </a:r>
            <a:endParaRPr lang="en-US" altLang="zh-CN" sz="1600"/>
          </a:p>
          <a:p>
            <a:pPr algn="l"/>
            <a:r>
              <a:rPr lang="en-US" altLang="zh-CN" sz="1600">
                <a:sym typeface="+mn-ea"/>
              </a:rPr>
              <a:t>           </a:t>
            </a:r>
            <a:r>
              <a:rPr lang="zh-CN" altLang="en-US" sz="1600">
                <a:sym typeface="+mn-ea"/>
              </a:rPr>
              <a:t>或</a:t>
            </a:r>
            <a:r>
              <a:rPr lang="en-US" altLang="zh-CN" sz="1600">
                <a:sym typeface="+mn-ea"/>
              </a:rPr>
              <a:t> / or</a:t>
            </a:r>
            <a:r>
              <a:rPr lang="zh-CN" altLang="en-US" sz="1600">
                <a:sym typeface="+mn-ea"/>
              </a:rPr>
              <a:t>：</a:t>
            </a:r>
            <a:endParaRPr lang="zh-CN" altLang="en-US" sz="1600"/>
          </a:p>
          <a:p>
            <a:pPr algn="l"/>
            <a:r>
              <a:rPr lang="zh-CN" altLang="en-US" sz="1600">
                <a:sym typeface="+mn-ea"/>
              </a:rPr>
              <a:t> </a:t>
            </a:r>
            <a:r>
              <a:rPr lang="en-US" altLang="zh-CN" sz="1600">
                <a:sym typeface="+mn-ea"/>
              </a:rPr>
              <a:t>             </a:t>
            </a:r>
            <a:r>
              <a:rPr lang="en-US" altLang="zh-CN" sz="1600">
                <a:highlight>
                  <a:srgbClr val="00FF00"/>
                </a:highlight>
                <a:sym typeface="+mn-ea"/>
              </a:rPr>
              <a:t> A -&gt;  X</a:t>
            </a:r>
            <a:endParaRPr lang="en-US" altLang="zh-CN" sz="1600">
              <a:highlight>
                <a:srgbClr val="00FF00"/>
              </a:highlight>
              <a:sym typeface="+mn-ea"/>
            </a:endParaRPr>
          </a:p>
          <a:p>
            <a:pPr algn="l"/>
            <a:r>
              <a:rPr lang="en-US" altLang="zh-CN" sz="1600">
                <a:sym typeface="+mn-ea"/>
              </a:rPr>
              <a:t>              </a:t>
            </a:r>
            <a:r>
              <a:rPr lang="en-US" altLang="zh-CN" sz="1600">
                <a:highlight>
                  <a:srgbClr val="00FF00"/>
                </a:highlight>
                <a:sym typeface="+mn-ea"/>
              </a:rPr>
              <a:t>       |  Y</a:t>
            </a:r>
            <a:r>
              <a:rPr lang="en-US" altLang="zh-CN" sz="1600">
                <a:sym typeface="+mn-ea"/>
              </a:rPr>
              <a:t>      </a:t>
            </a:r>
            <a:endParaRPr lang="en-US" altLang="zh-CN" sz="1600"/>
          </a:p>
          <a:p>
            <a:pPr algn="l"/>
            <a:endParaRPr lang="en-US" altLang="zh-CN" sz="16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blinds(horizontal)">
                                      <p:cBhvr>
                                        <p:cTn id="16" dur="500"/>
                                        <p:tgtEl>
                                          <p:spTgt spid="6">
                                            <p:txEl>
                                              <p:pRg st="1" end="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blinds(horizontal)">
                                      <p:cBhvr>
                                        <p:cTn id="19" dur="500"/>
                                        <p:tgtEl>
                                          <p:spTgt spid="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blinds(horizontal)">
                                      <p:cBhvr>
                                        <p:cTn id="24" dur="500"/>
                                        <p:tgtEl>
                                          <p:spTgt spid="6">
                                            <p:txEl>
                                              <p:pRg st="3" end="3"/>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blinds(horizontal)">
                                      <p:cBhvr>
                                        <p:cTn id="30" dur="500"/>
                                        <p:tgtEl>
                                          <p:spTgt spid="6">
                                            <p:txEl>
                                              <p:pRg st="5" end="5"/>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blinds(horizontal)">
                                      <p:cBhvr>
                                        <p:cTn id="33" dur="500"/>
                                        <p:tgtEl>
                                          <p:spTgt spid="6">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blinds(horizontal)">
                                      <p:cBhvr>
                                        <p:cTn id="38" dur="500"/>
                                        <p:tgtEl>
                                          <p:spTgt spid="6">
                                            <p:txEl>
                                              <p:pRg st="7" end="7"/>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blinds(horizontal)">
                                      <p:cBhvr>
                                        <p:cTn id="41" dur="500"/>
                                        <p:tgtEl>
                                          <p:spTgt spid="6">
                                            <p:txEl>
                                              <p:pRg st="8" end="8"/>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blinds(horizontal)">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blinds(horizontal)">
                                      <p:cBhvr>
                                        <p:cTn id="49" dur="500"/>
                                        <p:tgtEl>
                                          <p:spTgt spid="6">
                                            <p:txEl>
                                              <p:pRg st="10" end="10"/>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6">
                                            <p:txEl>
                                              <p:pRg st="11" end="11"/>
                                            </p:txEl>
                                          </p:spTgt>
                                        </p:tgtEl>
                                        <p:attrNameLst>
                                          <p:attrName>style.visibility</p:attrName>
                                        </p:attrNameLst>
                                      </p:cBhvr>
                                      <p:to>
                                        <p:strVal val="visible"/>
                                      </p:to>
                                    </p:set>
                                    <p:animEffect transition="in" filter="blinds(horizontal)">
                                      <p:cBhvr>
                                        <p:cTn id="52" dur="500"/>
                                        <p:tgtEl>
                                          <p:spTgt spid="6">
                                            <p:txEl>
                                              <p:pRg st="11" end="11"/>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Effect transition="in" filter="blinds(horizontal)">
                                      <p:cBhvr>
                                        <p:cTn id="55" dur="500"/>
                                        <p:tgtEl>
                                          <p:spTgt spid="6">
                                            <p:txEl>
                                              <p:pRg st="12" end="12"/>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blinds(horizontal)">
                                      <p:cBhvr>
                                        <p:cTn id="58" dur="500"/>
                                        <p:tgtEl>
                                          <p:spTgt spid="6">
                                            <p:txEl>
                                              <p:pRg st="13" end="1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animEffect transition="in" filter="blinds(horizontal)">
                                      <p:cBhvr>
                                        <p:cTn id="63" dur="500"/>
                                        <p:tgtEl>
                                          <p:spTgt spid="6">
                                            <p:txEl>
                                              <p:pRg st="14" end="14"/>
                                            </p:txEl>
                                          </p:spTgt>
                                        </p:tgtEl>
                                      </p:cBhvr>
                                    </p:animEffect>
                                  </p:childTnLst>
                                </p:cTn>
                              </p:par>
                              <p:par>
                                <p:cTn id="64" presetID="3" presetClass="entr" presetSubtype="10" fill="hold" nodeType="withEffect">
                                  <p:stCondLst>
                                    <p:cond delay="0"/>
                                  </p:stCondLst>
                                  <p:childTnLst>
                                    <p:set>
                                      <p:cBhvr>
                                        <p:cTn id="65" dur="1" fill="hold">
                                          <p:stCondLst>
                                            <p:cond delay="0"/>
                                          </p:stCondLst>
                                        </p:cTn>
                                        <p:tgtEl>
                                          <p:spTgt spid="6">
                                            <p:txEl>
                                              <p:pRg st="15" end="15"/>
                                            </p:txEl>
                                          </p:spTgt>
                                        </p:tgtEl>
                                        <p:attrNameLst>
                                          <p:attrName>style.visibility</p:attrName>
                                        </p:attrNameLst>
                                      </p:cBhvr>
                                      <p:to>
                                        <p:strVal val="visible"/>
                                      </p:to>
                                    </p:set>
                                    <p:animEffect transition="in" filter="blinds(horizontal)">
                                      <p:cBhvr>
                                        <p:cTn id="66" dur="500"/>
                                        <p:tgtEl>
                                          <p:spTgt spid="6">
                                            <p:txEl>
                                              <p:pRg st="15" end="1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4" presetClass="entr" presetSubtype="16" fill="hold" nodeType="clickEffect">
                                  <p:stCondLst>
                                    <p:cond delay="0"/>
                                  </p:stCondLst>
                                  <p:childTnLst>
                                    <p:set>
                                      <p:cBhvr>
                                        <p:cTn id="70" dur="1" fill="hold">
                                          <p:stCondLst>
                                            <p:cond delay="0"/>
                                          </p:stCondLst>
                                        </p:cTn>
                                        <p:tgtEl>
                                          <p:spTgt spid="6">
                                            <p:txEl>
                                              <p:pRg st="16" end="16"/>
                                            </p:txEl>
                                          </p:spTgt>
                                        </p:tgtEl>
                                        <p:attrNameLst>
                                          <p:attrName>style.visibility</p:attrName>
                                        </p:attrNameLst>
                                      </p:cBhvr>
                                      <p:to>
                                        <p:strVal val="visible"/>
                                      </p:to>
                                    </p:set>
                                    <p:animEffect transition="in" filter="box(in)">
                                      <p:cBhvr>
                                        <p:cTn id="71" dur="2000"/>
                                        <p:tgtEl>
                                          <p:spTgt spid="6">
                                            <p:txEl>
                                              <p:pRg st="16" end="16"/>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6">
                                            <p:txEl>
                                              <p:pRg st="17" end="17"/>
                                            </p:txEl>
                                          </p:spTgt>
                                        </p:tgtEl>
                                        <p:attrNameLst>
                                          <p:attrName>style.visibility</p:attrName>
                                        </p:attrNameLst>
                                      </p:cBhvr>
                                      <p:to>
                                        <p:strVal val="visible"/>
                                      </p:to>
                                    </p:set>
                                    <p:animEffect transition="in" filter="blinds(horizontal)">
                                      <p:cBhvr>
                                        <p:cTn id="76" dur="500"/>
                                        <p:tgtEl>
                                          <p:spTgt spid="6">
                                            <p:txEl>
                                              <p:pRg st="17" end="17"/>
                                            </p:txEl>
                                          </p:spTgt>
                                        </p:tgtEl>
                                      </p:cBhvr>
                                    </p:animEffect>
                                  </p:childTnLst>
                                </p:cTn>
                              </p:par>
                              <p:par>
                                <p:cTn id="77" presetID="3" presetClass="entr" presetSubtype="10" fill="hold" nodeType="withEffect">
                                  <p:stCondLst>
                                    <p:cond delay="0"/>
                                  </p:stCondLst>
                                  <p:childTnLst>
                                    <p:set>
                                      <p:cBhvr>
                                        <p:cTn id="78" dur="1" fill="hold">
                                          <p:stCondLst>
                                            <p:cond delay="0"/>
                                          </p:stCondLst>
                                        </p:cTn>
                                        <p:tgtEl>
                                          <p:spTgt spid="6">
                                            <p:txEl>
                                              <p:pRg st="18" end="18"/>
                                            </p:txEl>
                                          </p:spTgt>
                                        </p:tgtEl>
                                        <p:attrNameLst>
                                          <p:attrName>style.visibility</p:attrName>
                                        </p:attrNameLst>
                                      </p:cBhvr>
                                      <p:to>
                                        <p:strVal val="visible"/>
                                      </p:to>
                                    </p:set>
                                    <p:animEffect transition="in" filter="blinds(horizontal)">
                                      <p:cBhvr>
                                        <p:cTn id="79" dur="500"/>
                                        <p:tgtEl>
                                          <p:spTgt spid="6">
                                            <p:txEl>
                                              <p:pRg st="18" end="18"/>
                                            </p:txEl>
                                          </p:spTgt>
                                        </p:tgtEl>
                                      </p:cBhvr>
                                    </p:animEffect>
                                  </p:childTnLst>
                                </p:cTn>
                              </p:par>
                              <p:par>
                                <p:cTn id="80" presetID="3" presetClass="entr" presetSubtype="10" fill="hold" nodeType="withEffect">
                                  <p:stCondLst>
                                    <p:cond delay="0"/>
                                  </p:stCondLst>
                                  <p:childTnLst>
                                    <p:set>
                                      <p:cBhvr>
                                        <p:cTn id="81" dur="1" fill="hold">
                                          <p:stCondLst>
                                            <p:cond delay="0"/>
                                          </p:stCondLst>
                                        </p:cTn>
                                        <p:tgtEl>
                                          <p:spTgt spid="6">
                                            <p:txEl>
                                              <p:pRg st="19" end="19"/>
                                            </p:txEl>
                                          </p:spTgt>
                                        </p:tgtEl>
                                        <p:attrNameLst>
                                          <p:attrName>style.visibility</p:attrName>
                                        </p:attrNameLst>
                                      </p:cBhvr>
                                      <p:to>
                                        <p:strVal val="visible"/>
                                      </p:to>
                                    </p:set>
                                    <p:animEffect transition="in" filter="blinds(horizontal)">
                                      <p:cBhvr>
                                        <p:cTn id="82" dur="500"/>
                                        <p:tgtEl>
                                          <p:spTgt spid="6">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104"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图片 4"/>
          <p:cNvPicPr>
            <a:picLocks noChangeAspect="1"/>
          </p:cNvPicPr>
          <p:nvPr>
            <p:custDataLst>
              <p:tags r:id="rId1"/>
            </p:custDataLst>
          </p:nvPr>
        </p:nvPicPr>
        <p:blipFill>
          <a:blip r:embed="rId2"/>
          <a:stretch>
            <a:fillRect/>
          </a:stretch>
        </p:blipFill>
        <p:spPr>
          <a:xfrm>
            <a:off x="303530" y="704850"/>
            <a:ext cx="4284345" cy="3570605"/>
          </a:xfrm>
          <a:prstGeom prst="rect">
            <a:avLst/>
          </a:prstGeom>
        </p:spPr>
      </p:pic>
      <p:pic>
        <p:nvPicPr>
          <p:cNvPr id="11" name="图片 10"/>
          <p:cNvPicPr>
            <a:picLocks noChangeAspect="1"/>
          </p:cNvPicPr>
          <p:nvPr/>
        </p:nvPicPr>
        <p:blipFill>
          <a:blip r:embed="rId3"/>
          <a:stretch>
            <a:fillRect/>
          </a:stretch>
        </p:blipFill>
        <p:spPr>
          <a:xfrm>
            <a:off x="513715" y="4275455"/>
            <a:ext cx="3543300" cy="1851025"/>
          </a:xfrm>
          <a:prstGeom prst="rect">
            <a:avLst/>
          </a:prstGeom>
        </p:spPr>
      </p:pic>
      <p:sp>
        <p:nvSpPr>
          <p:cNvPr id="2" name="标题 1"/>
          <p:cNvSpPr>
            <a:spLocks noGrp="1"/>
          </p:cNvSpPr>
          <p:nvPr>
            <p:ph type="title"/>
          </p:nvPr>
        </p:nvSpPr>
        <p:spPr>
          <a:xfrm>
            <a:off x="389890" y="116205"/>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graphicFrame>
        <p:nvGraphicFramePr>
          <p:cNvPr id="7" name="表格 6"/>
          <p:cNvGraphicFramePr/>
          <p:nvPr>
            <p:custDataLst>
              <p:tags r:id="rId4"/>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66065"/>
                <a:gridCol w="1938655"/>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5"/>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52" name="图片 51"/>
          <p:cNvPicPr>
            <a:picLocks noChangeAspect="1"/>
          </p:cNvPicPr>
          <p:nvPr/>
        </p:nvPicPr>
        <p:blipFill>
          <a:blip r:embed="rId2"/>
          <a:stretch>
            <a:fillRect/>
          </a:stretch>
        </p:blipFill>
        <p:spPr>
          <a:xfrm>
            <a:off x="3210560" y="-60325"/>
            <a:ext cx="5996305" cy="4957445"/>
          </a:xfrm>
          <a:prstGeom prst="rect">
            <a:avLst/>
          </a:prstGeom>
        </p:spPr>
      </p:pic>
      <p:sp>
        <p:nvSpPr>
          <p:cNvPr id="53" name="文本框 52"/>
          <p:cNvSpPr txBox="1"/>
          <p:nvPr/>
        </p:nvSpPr>
        <p:spPr>
          <a:xfrm>
            <a:off x="1735455" y="2576830"/>
            <a:ext cx="1598930" cy="368300"/>
          </a:xfrm>
          <a:prstGeom prst="rect">
            <a:avLst/>
          </a:prstGeom>
          <a:gradFill>
            <a:gsLst>
              <a:gs pos="0">
                <a:srgbClr val="9EE256"/>
              </a:gs>
              <a:gs pos="100000">
                <a:srgbClr val="52762D"/>
              </a:gs>
            </a:gsLst>
            <a:lin ang="5400000" scaled="0"/>
          </a:gradFill>
        </p:spPr>
        <p:txBody>
          <a:bodyPr wrap="none" rtlCol="0">
            <a:spAutoFit/>
          </a:bodyPr>
          <a:p>
            <a:r>
              <a:rPr lang="en-US" altLang="zh-CN"/>
              <a:t>factor.n=ID(‘i’)</a:t>
            </a:r>
            <a:endParaRPr lang="en-US" altLang="zh-CN"/>
          </a:p>
        </p:txBody>
      </p:sp>
      <p:sp>
        <p:nvSpPr>
          <p:cNvPr id="54" name="圆角矩形 53"/>
          <p:cNvSpPr/>
          <p:nvPr/>
        </p:nvSpPr>
        <p:spPr>
          <a:xfrm>
            <a:off x="1092200"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cxnSp>
        <p:nvCxnSpPr>
          <p:cNvPr id="104" name="曲线连接符 103"/>
          <p:cNvCxnSpPr>
            <a:stCxn id="53" idx="2"/>
            <a:endCxn id="54" idx="0"/>
          </p:cNvCxnSpPr>
          <p:nvPr/>
        </p:nvCxnSpPr>
        <p:spPr>
          <a:xfrm rot="5400000">
            <a:off x="749300" y="3716020"/>
            <a:ext cx="2556510" cy="101473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389890" y="116205"/>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Tree>
    <p:custDataLst>
      <p:tags r:id="rId3"/>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4" name="圆角矩形 53"/>
          <p:cNvSpPr/>
          <p:nvPr/>
        </p:nvSpPr>
        <p:spPr>
          <a:xfrm>
            <a:off x="1092200"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cxnSp>
        <p:nvCxnSpPr>
          <p:cNvPr id="104" name="曲线连接符 103"/>
          <p:cNvCxnSpPr>
            <a:stCxn id="53" idx="2"/>
            <a:endCxn id="54" idx="0"/>
          </p:cNvCxnSpPr>
          <p:nvPr/>
        </p:nvCxnSpPr>
        <p:spPr>
          <a:xfrm rot="5400000" flipV="1">
            <a:off x="-425767" y="3555683"/>
            <a:ext cx="3228340" cy="663575"/>
          </a:xfrm>
          <a:prstGeom prst="curvedConnector3">
            <a:avLst>
              <a:gd name="adj1" fmla="val 4999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450465" y="6001385"/>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pic>
        <p:nvPicPr>
          <p:cNvPr id="3" name="图片 2"/>
          <p:cNvPicPr>
            <a:picLocks noChangeAspect="1"/>
          </p:cNvPicPr>
          <p:nvPr/>
        </p:nvPicPr>
        <p:blipFill>
          <a:blip r:embed="rId2"/>
          <a:stretch>
            <a:fillRect/>
          </a:stretch>
        </p:blipFill>
        <p:spPr>
          <a:xfrm>
            <a:off x="1520190" y="0"/>
            <a:ext cx="5387975" cy="4484370"/>
          </a:xfrm>
          <a:prstGeom prst="rect">
            <a:avLst/>
          </a:prstGeom>
        </p:spPr>
      </p:pic>
      <p:sp>
        <p:nvSpPr>
          <p:cNvPr id="53" name="文本框 52"/>
          <p:cNvSpPr txBox="1"/>
          <p:nvPr/>
        </p:nvSpPr>
        <p:spPr>
          <a:xfrm>
            <a:off x="0" y="1905000"/>
            <a:ext cx="17132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term.n=factor.n</a:t>
            </a:r>
            <a:endParaRPr lang="en-US" altLang="zh-CN"/>
          </a:p>
        </p:txBody>
      </p:sp>
    </p:spTree>
    <p:custDataLst>
      <p:tags r:id="rId3"/>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4" name="圆角矩形 53"/>
          <p:cNvSpPr/>
          <p:nvPr/>
        </p:nvSpPr>
        <p:spPr>
          <a:xfrm>
            <a:off x="1092200"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cxnSp>
        <p:nvCxnSpPr>
          <p:cNvPr id="104" name="曲线连接符 103"/>
          <p:cNvCxnSpPr>
            <a:stCxn id="53" idx="2"/>
            <a:endCxn id="54" idx="0"/>
          </p:cNvCxnSpPr>
          <p:nvPr/>
        </p:nvCxnSpPr>
        <p:spPr>
          <a:xfrm rot="5400000" flipV="1">
            <a:off x="-268287" y="3713163"/>
            <a:ext cx="3032125" cy="54483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254885"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pic>
        <p:nvPicPr>
          <p:cNvPr id="3" name="图片 2"/>
          <p:cNvPicPr>
            <a:picLocks noChangeAspect="1"/>
          </p:cNvPicPr>
          <p:nvPr/>
        </p:nvPicPr>
        <p:blipFill>
          <a:blip r:embed="rId2"/>
          <a:stretch>
            <a:fillRect/>
          </a:stretch>
        </p:blipFill>
        <p:spPr>
          <a:xfrm>
            <a:off x="1626235" y="0"/>
            <a:ext cx="5387975" cy="4484370"/>
          </a:xfrm>
          <a:prstGeom prst="rect">
            <a:avLst/>
          </a:prstGeom>
        </p:spPr>
      </p:pic>
      <p:sp>
        <p:nvSpPr>
          <p:cNvPr id="53" name="文本框 52"/>
          <p:cNvSpPr txBox="1"/>
          <p:nvPr/>
        </p:nvSpPr>
        <p:spPr>
          <a:xfrm>
            <a:off x="118745" y="2101215"/>
            <a:ext cx="17132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term.n=factor.n</a:t>
            </a:r>
            <a:endParaRPr lang="en-US" altLang="zh-CN"/>
          </a:p>
        </p:txBody>
      </p:sp>
    </p:spTree>
    <p:custDataLst>
      <p:tags r:id="rId3"/>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3" name="文本框 52"/>
          <p:cNvSpPr txBox="1"/>
          <p:nvPr/>
        </p:nvSpPr>
        <p:spPr>
          <a:xfrm>
            <a:off x="412750" y="1377315"/>
            <a:ext cx="15354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add.n=term.n</a:t>
            </a:r>
            <a:endParaRPr lang="en-US" altLang="zh-CN"/>
          </a:p>
        </p:txBody>
      </p:sp>
      <p:sp>
        <p:nvSpPr>
          <p:cNvPr id="54" name="圆角矩形 53"/>
          <p:cNvSpPr/>
          <p:nvPr/>
        </p:nvSpPr>
        <p:spPr>
          <a:xfrm>
            <a:off x="1092200"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cxnSp>
        <p:nvCxnSpPr>
          <p:cNvPr id="104" name="曲线连接符 103"/>
          <p:cNvCxnSpPr>
            <a:stCxn id="53" idx="2"/>
            <a:endCxn id="54" idx="0"/>
          </p:cNvCxnSpPr>
          <p:nvPr/>
        </p:nvCxnSpPr>
        <p:spPr>
          <a:xfrm rot="5400000" flipV="1">
            <a:off x="-527685" y="3453765"/>
            <a:ext cx="3756025" cy="339725"/>
          </a:xfrm>
          <a:prstGeom prst="curvedConnector3">
            <a:avLst>
              <a:gd name="adj1" fmla="val 5000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122805"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pic>
        <p:nvPicPr>
          <p:cNvPr id="52" name="内容占位符 51"/>
          <p:cNvPicPr>
            <a:picLocks noChangeAspect="1"/>
          </p:cNvPicPr>
          <p:nvPr>
            <p:ph idx="1"/>
          </p:nvPr>
        </p:nvPicPr>
        <p:blipFill>
          <a:blip r:embed="rId2"/>
          <a:stretch>
            <a:fillRect/>
          </a:stretch>
        </p:blipFill>
        <p:spPr>
          <a:xfrm>
            <a:off x="1948180" y="57785"/>
            <a:ext cx="4594225" cy="3914140"/>
          </a:xfrm>
          <a:prstGeom prst="rect">
            <a:avLst/>
          </a:prstGeom>
        </p:spPr>
      </p:pic>
    </p:spTree>
    <p:custDataLst>
      <p:tags r:id="rId3"/>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5" name="图片 4"/>
          <p:cNvPicPr>
            <a:picLocks noChangeAspect="1"/>
          </p:cNvPicPr>
          <p:nvPr/>
        </p:nvPicPr>
        <p:blipFill>
          <a:blip r:embed="rId2"/>
          <a:stretch>
            <a:fillRect/>
          </a:stretch>
        </p:blipFill>
        <p:spPr>
          <a:xfrm>
            <a:off x="911860" y="85090"/>
            <a:ext cx="4351020" cy="3670300"/>
          </a:xfrm>
          <a:prstGeom prst="rect">
            <a:avLst/>
          </a:prstGeom>
        </p:spPr>
      </p:pic>
      <p:sp>
        <p:nvSpPr>
          <p:cNvPr id="54" name="圆角矩形 53"/>
          <p:cNvSpPr/>
          <p:nvPr/>
        </p:nvSpPr>
        <p:spPr>
          <a:xfrm>
            <a:off x="1092200"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2" name="标题 1"/>
          <p:cNvSpPr>
            <a:spLocks noGrp="1"/>
          </p:cNvSpPr>
          <p:nvPr>
            <p:ph type="title"/>
          </p:nvPr>
        </p:nvSpPr>
        <p:spPr>
          <a:xfrm>
            <a:off x="2707640"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
        <p:nvSpPr>
          <p:cNvPr id="53" name="文本框 52"/>
          <p:cNvSpPr txBox="1"/>
          <p:nvPr/>
        </p:nvSpPr>
        <p:spPr>
          <a:xfrm>
            <a:off x="65405" y="735330"/>
            <a:ext cx="1332230" cy="368300"/>
          </a:xfrm>
          <a:prstGeom prst="rect">
            <a:avLst/>
          </a:prstGeom>
          <a:gradFill>
            <a:gsLst>
              <a:gs pos="0">
                <a:srgbClr val="9EE256"/>
              </a:gs>
              <a:gs pos="100000">
                <a:srgbClr val="52762D"/>
              </a:gs>
            </a:gsLst>
            <a:lin ang="5400000" scaled="0"/>
          </a:gradFill>
        </p:spPr>
        <p:txBody>
          <a:bodyPr wrap="square" rtlCol="0">
            <a:spAutoFit/>
          </a:bodyPr>
          <a:p>
            <a:pPr algn="l"/>
            <a:r>
              <a:rPr lang="en-US" altLang="zh-CN">
                <a:sym typeface="+mn-ea"/>
              </a:rPr>
              <a:t>rel.n=add.n</a:t>
            </a:r>
            <a:endParaRPr lang="en-US" altLang="zh-CN"/>
          </a:p>
        </p:txBody>
      </p:sp>
      <p:cxnSp>
        <p:nvCxnSpPr>
          <p:cNvPr id="104" name="曲线连接符 103"/>
          <p:cNvCxnSpPr>
            <a:stCxn id="53" idx="2"/>
            <a:endCxn id="54" idx="0"/>
          </p:cNvCxnSpPr>
          <p:nvPr/>
        </p:nvCxnSpPr>
        <p:spPr>
          <a:xfrm rot="5400000" flipV="1">
            <a:off x="-1073150" y="2908300"/>
            <a:ext cx="4398010" cy="78867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4" name="圆角矩形 53"/>
          <p:cNvSpPr/>
          <p:nvPr/>
        </p:nvSpPr>
        <p:spPr>
          <a:xfrm>
            <a:off x="1092200"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2" name="标题 1"/>
          <p:cNvSpPr>
            <a:spLocks noGrp="1"/>
          </p:cNvSpPr>
          <p:nvPr>
            <p:ph type="title"/>
          </p:nvPr>
        </p:nvSpPr>
        <p:spPr>
          <a:xfrm>
            <a:off x="2707640"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
        <p:nvSpPr>
          <p:cNvPr id="53" name="文本框 52"/>
          <p:cNvSpPr txBox="1"/>
          <p:nvPr/>
        </p:nvSpPr>
        <p:spPr>
          <a:xfrm>
            <a:off x="65405" y="735330"/>
            <a:ext cx="1332230" cy="368300"/>
          </a:xfrm>
          <a:prstGeom prst="rect">
            <a:avLst/>
          </a:prstGeom>
          <a:gradFill>
            <a:gsLst>
              <a:gs pos="0">
                <a:srgbClr val="9EE256"/>
              </a:gs>
              <a:gs pos="100000">
                <a:srgbClr val="52762D"/>
              </a:gs>
            </a:gsLst>
            <a:lin ang="5400000" scaled="0"/>
          </a:gradFill>
        </p:spPr>
        <p:txBody>
          <a:bodyPr wrap="square" rtlCol="0">
            <a:spAutoFit/>
          </a:bodyPr>
          <a:p>
            <a:pPr algn="l"/>
            <a:r>
              <a:rPr lang="en-US" altLang="zh-CN">
                <a:sym typeface="+mn-ea"/>
              </a:rPr>
              <a:t>rel.n=add.n</a:t>
            </a:r>
            <a:endParaRPr lang="en-US" altLang="zh-CN"/>
          </a:p>
        </p:txBody>
      </p:sp>
      <p:cxnSp>
        <p:nvCxnSpPr>
          <p:cNvPr id="104" name="曲线连接符 103"/>
          <p:cNvCxnSpPr>
            <a:stCxn id="53" idx="2"/>
            <a:endCxn id="54" idx="0"/>
          </p:cNvCxnSpPr>
          <p:nvPr/>
        </p:nvCxnSpPr>
        <p:spPr>
          <a:xfrm rot="5400000" flipV="1">
            <a:off x="-1073150" y="2908300"/>
            <a:ext cx="4398010" cy="78867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tretch>
            <a:fillRect/>
          </a:stretch>
        </p:blipFill>
        <p:spPr>
          <a:xfrm>
            <a:off x="1435100" y="0"/>
            <a:ext cx="4843145" cy="3998595"/>
          </a:xfrm>
          <a:prstGeom prst="rect">
            <a:avLst/>
          </a:prstGeom>
        </p:spPr>
      </p:pic>
      <p:sp>
        <p:nvSpPr>
          <p:cNvPr id="6" name="圆角矩形 5"/>
          <p:cNvSpPr/>
          <p:nvPr/>
        </p:nvSpPr>
        <p:spPr>
          <a:xfrm>
            <a:off x="2333625"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8" name="文本框 7"/>
          <p:cNvSpPr txBox="1"/>
          <p:nvPr/>
        </p:nvSpPr>
        <p:spPr>
          <a:xfrm>
            <a:off x="1125855" y="2623820"/>
            <a:ext cx="15354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add.n=term.n</a:t>
            </a:r>
            <a:endParaRPr lang="en-US" altLang="zh-CN"/>
          </a:p>
        </p:txBody>
      </p:sp>
      <p:cxnSp>
        <p:nvCxnSpPr>
          <p:cNvPr id="9" name="曲线连接符 8"/>
          <p:cNvCxnSpPr>
            <a:stCxn id="8" idx="2"/>
            <a:endCxn id="6" idx="0"/>
          </p:cNvCxnSpPr>
          <p:nvPr/>
        </p:nvCxnSpPr>
        <p:spPr>
          <a:xfrm rot="5400000" flipV="1">
            <a:off x="1072833" y="3812858"/>
            <a:ext cx="2509520" cy="868045"/>
          </a:xfrm>
          <a:prstGeom prst="curvedConnector3">
            <a:avLst>
              <a:gd name="adj1" fmla="val 49987"/>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4" name="圆角矩形 53"/>
          <p:cNvSpPr/>
          <p:nvPr/>
        </p:nvSpPr>
        <p:spPr>
          <a:xfrm>
            <a:off x="1092200"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2" name="标题 1"/>
          <p:cNvSpPr>
            <a:spLocks noGrp="1"/>
          </p:cNvSpPr>
          <p:nvPr>
            <p:ph type="title"/>
          </p:nvPr>
        </p:nvSpPr>
        <p:spPr>
          <a:xfrm>
            <a:off x="2707640"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
        <p:nvSpPr>
          <p:cNvPr id="6" name="圆角矩形 5"/>
          <p:cNvSpPr/>
          <p:nvPr/>
        </p:nvSpPr>
        <p:spPr>
          <a:xfrm>
            <a:off x="2333625"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pic>
        <p:nvPicPr>
          <p:cNvPr id="103" name="图片 102"/>
          <p:cNvPicPr>
            <a:picLocks noChangeAspect="1"/>
          </p:cNvPicPr>
          <p:nvPr/>
        </p:nvPicPr>
        <p:blipFill>
          <a:blip r:embed="rId2"/>
          <a:stretch>
            <a:fillRect/>
          </a:stretch>
        </p:blipFill>
        <p:spPr>
          <a:xfrm>
            <a:off x="1327150" y="0"/>
            <a:ext cx="4721860" cy="3909695"/>
          </a:xfrm>
          <a:prstGeom prst="rect">
            <a:avLst/>
          </a:prstGeom>
        </p:spPr>
      </p:pic>
      <p:sp>
        <p:nvSpPr>
          <p:cNvPr id="53" name="文本框 52"/>
          <p:cNvSpPr txBox="1"/>
          <p:nvPr/>
        </p:nvSpPr>
        <p:spPr>
          <a:xfrm>
            <a:off x="65405" y="735330"/>
            <a:ext cx="1332230" cy="368300"/>
          </a:xfrm>
          <a:prstGeom prst="rect">
            <a:avLst/>
          </a:prstGeom>
          <a:gradFill>
            <a:gsLst>
              <a:gs pos="0">
                <a:srgbClr val="9EE256"/>
              </a:gs>
              <a:gs pos="100000">
                <a:srgbClr val="52762D"/>
              </a:gs>
            </a:gsLst>
            <a:lin ang="5400000" scaled="0"/>
          </a:gradFill>
        </p:spPr>
        <p:txBody>
          <a:bodyPr wrap="square" rtlCol="0">
            <a:spAutoFit/>
          </a:bodyPr>
          <a:p>
            <a:pPr algn="l"/>
            <a:r>
              <a:rPr lang="en-US" altLang="zh-CN">
                <a:sym typeface="+mn-ea"/>
              </a:rPr>
              <a:t>rel.n=add.n</a:t>
            </a:r>
            <a:endParaRPr lang="en-US" altLang="zh-CN"/>
          </a:p>
        </p:txBody>
      </p:sp>
      <p:cxnSp>
        <p:nvCxnSpPr>
          <p:cNvPr id="104" name="曲线连接符 103"/>
          <p:cNvCxnSpPr>
            <a:stCxn id="53" idx="2"/>
            <a:endCxn id="54" idx="0"/>
          </p:cNvCxnSpPr>
          <p:nvPr/>
        </p:nvCxnSpPr>
        <p:spPr>
          <a:xfrm rot="5400000" flipV="1">
            <a:off x="-1073150" y="2908300"/>
            <a:ext cx="4398010" cy="78867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125855" y="2623820"/>
            <a:ext cx="15354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add.n=term.n</a:t>
            </a:r>
            <a:endParaRPr lang="en-US" altLang="zh-CN"/>
          </a:p>
        </p:txBody>
      </p:sp>
      <p:cxnSp>
        <p:nvCxnSpPr>
          <p:cNvPr id="9" name="曲线连接符 8"/>
          <p:cNvCxnSpPr>
            <a:stCxn id="8" idx="2"/>
            <a:endCxn id="6" idx="0"/>
          </p:cNvCxnSpPr>
          <p:nvPr/>
        </p:nvCxnSpPr>
        <p:spPr>
          <a:xfrm rot="5400000" flipV="1">
            <a:off x="1072833" y="3812858"/>
            <a:ext cx="2509520" cy="868045"/>
          </a:xfrm>
          <a:prstGeom prst="curvedConnector3">
            <a:avLst>
              <a:gd name="adj1" fmla="val 49987"/>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3363595" y="5538470"/>
            <a:ext cx="99822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Num(1)</a:t>
            </a:r>
            <a:endParaRPr lang="en-US" altLang="zh-CN"/>
          </a:p>
        </p:txBody>
      </p:sp>
      <p:sp>
        <p:nvSpPr>
          <p:cNvPr id="10" name="文本框 9"/>
          <p:cNvSpPr txBox="1"/>
          <p:nvPr/>
        </p:nvSpPr>
        <p:spPr>
          <a:xfrm>
            <a:off x="3793490" y="2322830"/>
            <a:ext cx="17132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term.n=factor.n</a:t>
            </a:r>
            <a:endParaRPr lang="en-US" altLang="zh-CN"/>
          </a:p>
        </p:txBody>
      </p:sp>
      <p:cxnSp>
        <p:nvCxnSpPr>
          <p:cNvPr id="11" name="曲线连接符 10"/>
          <p:cNvCxnSpPr>
            <a:stCxn id="10" idx="2"/>
            <a:endCxn id="5" idx="0"/>
          </p:cNvCxnSpPr>
          <p:nvPr/>
        </p:nvCxnSpPr>
        <p:spPr>
          <a:xfrm rot="5400000">
            <a:off x="2832735" y="3721100"/>
            <a:ext cx="2847340" cy="78740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4" name="圆角矩形 53"/>
          <p:cNvSpPr/>
          <p:nvPr/>
        </p:nvSpPr>
        <p:spPr>
          <a:xfrm>
            <a:off x="407670" y="545973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2" name="标题 1"/>
          <p:cNvSpPr>
            <a:spLocks noGrp="1"/>
          </p:cNvSpPr>
          <p:nvPr>
            <p:ph type="title"/>
          </p:nvPr>
        </p:nvSpPr>
        <p:spPr>
          <a:xfrm>
            <a:off x="2707640"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
        <p:nvSpPr>
          <p:cNvPr id="6" name="圆角矩形 5"/>
          <p:cNvSpPr/>
          <p:nvPr/>
        </p:nvSpPr>
        <p:spPr>
          <a:xfrm>
            <a:off x="2333625"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pic>
        <p:nvPicPr>
          <p:cNvPr id="103" name="图片 102"/>
          <p:cNvPicPr>
            <a:picLocks noChangeAspect="1"/>
          </p:cNvPicPr>
          <p:nvPr/>
        </p:nvPicPr>
        <p:blipFill>
          <a:blip r:embed="rId2"/>
          <a:stretch>
            <a:fillRect/>
          </a:stretch>
        </p:blipFill>
        <p:spPr>
          <a:xfrm>
            <a:off x="1327150" y="0"/>
            <a:ext cx="4721860" cy="3909695"/>
          </a:xfrm>
          <a:prstGeom prst="rect">
            <a:avLst/>
          </a:prstGeom>
        </p:spPr>
      </p:pic>
      <p:sp>
        <p:nvSpPr>
          <p:cNvPr id="53" name="文本框 52"/>
          <p:cNvSpPr txBox="1"/>
          <p:nvPr/>
        </p:nvSpPr>
        <p:spPr>
          <a:xfrm>
            <a:off x="65405" y="735330"/>
            <a:ext cx="1332230" cy="368300"/>
          </a:xfrm>
          <a:prstGeom prst="rect">
            <a:avLst/>
          </a:prstGeom>
          <a:gradFill>
            <a:gsLst>
              <a:gs pos="0">
                <a:srgbClr val="9EE256"/>
              </a:gs>
              <a:gs pos="100000">
                <a:srgbClr val="52762D"/>
              </a:gs>
            </a:gsLst>
            <a:lin ang="5400000" scaled="0"/>
          </a:gradFill>
        </p:spPr>
        <p:txBody>
          <a:bodyPr wrap="square" rtlCol="0">
            <a:spAutoFit/>
          </a:bodyPr>
          <a:p>
            <a:pPr algn="l"/>
            <a:r>
              <a:rPr lang="en-US" altLang="zh-CN">
                <a:sym typeface="+mn-ea"/>
              </a:rPr>
              <a:t>rel.n=add.n</a:t>
            </a:r>
            <a:endParaRPr lang="en-US" altLang="zh-CN"/>
          </a:p>
        </p:txBody>
      </p:sp>
      <p:cxnSp>
        <p:nvCxnSpPr>
          <p:cNvPr id="104" name="曲线连接符 103"/>
          <p:cNvCxnSpPr>
            <a:stCxn id="53" idx="2"/>
            <a:endCxn id="54" idx="0"/>
          </p:cNvCxnSpPr>
          <p:nvPr/>
        </p:nvCxnSpPr>
        <p:spPr>
          <a:xfrm rot="5400000" flipV="1">
            <a:off x="-1394460" y="3229610"/>
            <a:ext cx="4356100" cy="10414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110615" y="4636135"/>
            <a:ext cx="15354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add.n=term.n</a:t>
            </a:r>
            <a:endParaRPr lang="en-US" altLang="zh-CN"/>
          </a:p>
        </p:txBody>
      </p:sp>
      <p:cxnSp>
        <p:nvCxnSpPr>
          <p:cNvPr id="9" name="曲线连接符 8"/>
          <p:cNvCxnSpPr>
            <a:stCxn id="8" idx="2"/>
            <a:endCxn id="6" idx="0"/>
          </p:cNvCxnSpPr>
          <p:nvPr/>
        </p:nvCxnSpPr>
        <p:spPr>
          <a:xfrm rot="5400000" flipV="1">
            <a:off x="2071370" y="4811395"/>
            <a:ext cx="497205" cy="883285"/>
          </a:xfrm>
          <a:prstGeom prst="curvedConnector3">
            <a:avLst>
              <a:gd name="adj1" fmla="val 50064"/>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3363595" y="5538470"/>
            <a:ext cx="99822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Num(1)</a:t>
            </a:r>
            <a:endParaRPr lang="en-US" altLang="zh-CN"/>
          </a:p>
        </p:txBody>
      </p:sp>
      <p:sp>
        <p:nvSpPr>
          <p:cNvPr id="10" name="文本框 9"/>
          <p:cNvSpPr txBox="1"/>
          <p:nvPr/>
        </p:nvSpPr>
        <p:spPr>
          <a:xfrm>
            <a:off x="4254500" y="4540250"/>
            <a:ext cx="17132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term.n=factor.n</a:t>
            </a:r>
            <a:endParaRPr lang="en-US" altLang="zh-CN"/>
          </a:p>
        </p:txBody>
      </p:sp>
      <p:cxnSp>
        <p:nvCxnSpPr>
          <p:cNvPr id="11" name="曲线连接符 10"/>
          <p:cNvCxnSpPr>
            <a:stCxn id="10" idx="2"/>
            <a:endCxn id="5" idx="0"/>
          </p:cNvCxnSpPr>
          <p:nvPr/>
        </p:nvCxnSpPr>
        <p:spPr>
          <a:xfrm rot="5400000">
            <a:off x="4171950" y="4599305"/>
            <a:ext cx="629920" cy="124841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1911350" y="1849120"/>
            <a:ext cx="1986280" cy="934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3319145" y="1771015"/>
            <a:ext cx="160528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add.n=OP(‘+’)</a:t>
            </a:r>
            <a:endParaRPr lang="en-US" altLang="zh-CN"/>
          </a:p>
        </p:txBody>
      </p:sp>
      <p:sp>
        <p:nvSpPr>
          <p:cNvPr id="13" name="圆角矩形 12"/>
          <p:cNvSpPr/>
          <p:nvPr/>
        </p:nvSpPr>
        <p:spPr>
          <a:xfrm>
            <a:off x="2947035" y="4158615"/>
            <a:ext cx="100330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OP(‘+’)</a:t>
            </a:r>
            <a:endParaRPr lang="en-US" altLang="zh-CN"/>
          </a:p>
        </p:txBody>
      </p:sp>
      <p:cxnSp>
        <p:nvCxnSpPr>
          <p:cNvPr id="16" name="直接箭头连接符 15"/>
          <p:cNvCxnSpPr>
            <a:stCxn id="13" idx="2"/>
          </p:cNvCxnSpPr>
          <p:nvPr/>
        </p:nvCxnSpPr>
        <p:spPr>
          <a:xfrm flipH="1">
            <a:off x="2703830" y="4533900"/>
            <a:ext cx="744855" cy="95504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3" idx="2"/>
            <a:endCxn id="5" idx="0"/>
          </p:cNvCxnSpPr>
          <p:nvPr/>
        </p:nvCxnSpPr>
        <p:spPr>
          <a:xfrm>
            <a:off x="3448685" y="4533900"/>
            <a:ext cx="414020" cy="100457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12" idx="2"/>
            <a:endCxn id="8" idx="0"/>
          </p:cNvCxnSpPr>
          <p:nvPr/>
        </p:nvCxnSpPr>
        <p:spPr>
          <a:xfrm rot="5400000">
            <a:off x="1751330" y="2265680"/>
            <a:ext cx="2496820" cy="2243455"/>
          </a:xfrm>
          <a:prstGeom prst="curvedConnector3">
            <a:avLst>
              <a:gd name="adj1" fmla="val 49987"/>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2" idx="3"/>
            <a:endCxn id="10" idx="0"/>
          </p:cNvCxnSpPr>
          <p:nvPr/>
        </p:nvCxnSpPr>
        <p:spPr>
          <a:xfrm>
            <a:off x="4924425" y="1955165"/>
            <a:ext cx="186690" cy="2585085"/>
          </a:xfrm>
          <a:prstGeom prst="curvedConnector2">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4" name="图片 13"/>
          <p:cNvPicPr>
            <a:picLocks noChangeAspect="1"/>
          </p:cNvPicPr>
          <p:nvPr/>
        </p:nvPicPr>
        <p:blipFill>
          <a:blip r:embed="rId2"/>
          <a:stretch>
            <a:fillRect/>
          </a:stretch>
        </p:blipFill>
        <p:spPr>
          <a:xfrm>
            <a:off x="1110615" y="15875"/>
            <a:ext cx="4706620" cy="3994150"/>
          </a:xfrm>
          <a:prstGeom prst="rect">
            <a:avLst/>
          </a:prstGeom>
        </p:spPr>
      </p:pic>
      <p:sp>
        <p:nvSpPr>
          <p:cNvPr id="54" name="圆角矩形 53"/>
          <p:cNvSpPr/>
          <p:nvPr/>
        </p:nvSpPr>
        <p:spPr>
          <a:xfrm>
            <a:off x="407670" y="545973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2" name="标题 1"/>
          <p:cNvSpPr>
            <a:spLocks noGrp="1"/>
          </p:cNvSpPr>
          <p:nvPr>
            <p:ph type="title"/>
          </p:nvPr>
        </p:nvSpPr>
        <p:spPr>
          <a:xfrm>
            <a:off x="2707640"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
        <p:nvSpPr>
          <p:cNvPr id="6" name="圆角矩形 5"/>
          <p:cNvSpPr/>
          <p:nvPr/>
        </p:nvSpPr>
        <p:spPr>
          <a:xfrm>
            <a:off x="2333625"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53" name="文本框 52"/>
          <p:cNvSpPr txBox="1"/>
          <p:nvPr/>
        </p:nvSpPr>
        <p:spPr>
          <a:xfrm>
            <a:off x="75565" y="888365"/>
            <a:ext cx="1332230" cy="368300"/>
          </a:xfrm>
          <a:prstGeom prst="rect">
            <a:avLst/>
          </a:prstGeom>
          <a:gradFill>
            <a:gsLst>
              <a:gs pos="0">
                <a:srgbClr val="9EE256"/>
              </a:gs>
              <a:gs pos="100000">
                <a:srgbClr val="52762D"/>
              </a:gs>
            </a:gsLst>
            <a:lin ang="5400000" scaled="0"/>
          </a:gradFill>
        </p:spPr>
        <p:txBody>
          <a:bodyPr wrap="square" rtlCol="0">
            <a:spAutoFit/>
          </a:bodyPr>
          <a:p>
            <a:pPr algn="l"/>
            <a:r>
              <a:rPr lang="en-US" altLang="zh-CN">
                <a:sym typeface="+mn-ea"/>
              </a:rPr>
              <a:t>rel.n=add.n</a:t>
            </a:r>
            <a:endParaRPr lang="en-US" altLang="zh-CN"/>
          </a:p>
        </p:txBody>
      </p:sp>
      <p:cxnSp>
        <p:nvCxnSpPr>
          <p:cNvPr id="104" name="曲线连接符 103"/>
          <p:cNvCxnSpPr>
            <a:stCxn id="53" idx="2"/>
            <a:endCxn id="54" idx="0"/>
          </p:cNvCxnSpPr>
          <p:nvPr/>
        </p:nvCxnSpPr>
        <p:spPr>
          <a:xfrm rot="5400000" flipV="1">
            <a:off x="-1312862" y="3311208"/>
            <a:ext cx="4203065" cy="9398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110615" y="4636135"/>
            <a:ext cx="15354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add.n=term.n</a:t>
            </a:r>
            <a:endParaRPr lang="en-US" altLang="zh-CN"/>
          </a:p>
        </p:txBody>
      </p:sp>
      <p:cxnSp>
        <p:nvCxnSpPr>
          <p:cNvPr id="9" name="曲线连接符 8"/>
          <p:cNvCxnSpPr>
            <a:stCxn id="8" idx="2"/>
            <a:endCxn id="6" idx="0"/>
          </p:cNvCxnSpPr>
          <p:nvPr/>
        </p:nvCxnSpPr>
        <p:spPr>
          <a:xfrm rot="5400000" flipV="1">
            <a:off x="2071370" y="4811395"/>
            <a:ext cx="497205" cy="883285"/>
          </a:xfrm>
          <a:prstGeom prst="curvedConnector3">
            <a:avLst>
              <a:gd name="adj1" fmla="val 50064"/>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3363595" y="5538470"/>
            <a:ext cx="99822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Num(1)</a:t>
            </a:r>
            <a:endParaRPr lang="en-US" altLang="zh-CN"/>
          </a:p>
        </p:txBody>
      </p:sp>
      <p:sp>
        <p:nvSpPr>
          <p:cNvPr id="10" name="文本框 9"/>
          <p:cNvSpPr txBox="1"/>
          <p:nvPr/>
        </p:nvSpPr>
        <p:spPr>
          <a:xfrm>
            <a:off x="4254500" y="4540250"/>
            <a:ext cx="17132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term.n=factor.n</a:t>
            </a:r>
            <a:endParaRPr lang="en-US" altLang="zh-CN"/>
          </a:p>
        </p:txBody>
      </p:sp>
      <p:cxnSp>
        <p:nvCxnSpPr>
          <p:cNvPr id="11" name="曲线连接符 10"/>
          <p:cNvCxnSpPr>
            <a:stCxn id="10" idx="2"/>
            <a:endCxn id="5" idx="0"/>
          </p:cNvCxnSpPr>
          <p:nvPr/>
        </p:nvCxnSpPr>
        <p:spPr>
          <a:xfrm rot="5400000">
            <a:off x="4171950" y="4599305"/>
            <a:ext cx="629920" cy="1248410"/>
          </a:xfrm>
          <a:prstGeom prst="curvedConnector3">
            <a:avLst>
              <a:gd name="adj1" fmla="val 50000"/>
            </a:avLst>
          </a:prstGeom>
          <a:ln>
            <a:solidFill>
              <a:schemeClr val="accent3">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947035" y="1985645"/>
            <a:ext cx="160528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add.n=OP(‘+’)</a:t>
            </a:r>
            <a:endParaRPr lang="en-US" altLang="zh-CN"/>
          </a:p>
        </p:txBody>
      </p:sp>
      <p:sp>
        <p:nvSpPr>
          <p:cNvPr id="13" name="圆角矩形 12"/>
          <p:cNvSpPr/>
          <p:nvPr/>
        </p:nvSpPr>
        <p:spPr>
          <a:xfrm>
            <a:off x="2947035" y="4158615"/>
            <a:ext cx="100330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OP(‘+’)</a:t>
            </a:r>
            <a:endParaRPr lang="en-US" altLang="zh-CN"/>
          </a:p>
        </p:txBody>
      </p:sp>
      <p:cxnSp>
        <p:nvCxnSpPr>
          <p:cNvPr id="16" name="直接箭头连接符 15"/>
          <p:cNvCxnSpPr>
            <a:stCxn id="13" idx="2"/>
          </p:cNvCxnSpPr>
          <p:nvPr/>
        </p:nvCxnSpPr>
        <p:spPr>
          <a:xfrm flipH="1">
            <a:off x="2703830" y="4533900"/>
            <a:ext cx="744855" cy="95504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3" idx="2"/>
            <a:endCxn id="5" idx="0"/>
          </p:cNvCxnSpPr>
          <p:nvPr/>
        </p:nvCxnSpPr>
        <p:spPr>
          <a:xfrm>
            <a:off x="3448685" y="4533900"/>
            <a:ext cx="414020" cy="100457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12" idx="2"/>
            <a:endCxn id="13" idx="0"/>
          </p:cNvCxnSpPr>
          <p:nvPr/>
        </p:nvCxnSpPr>
        <p:spPr>
          <a:xfrm rot="5400000">
            <a:off x="2696845" y="3105785"/>
            <a:ext cx="1804670" cy="300990"/>
          </a:xfrm>
          <a:prstGeom prst="curvedConnector3">
            <a:avLst>
              <a:gd name="adj1" fmla="val 5000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110615" y="4636135"/>
            <a:ext cx="1535430" cy="368300"/>
          </a:xfrm>
          <a:prstGeom prst="rect">
            <a:avLst/>
          </a:prstGeom>
          <a:solidFill>
            <a:schemeClr val="accent3">
              <a:lumMod val="20000"/>
              <a:lumOff val="80000"/>
              <a:alpha val="46000"/>
            </a:schemeClr>
          </a:solidFill>
        </p:spPr>
        <p:txBody>
          <a:bodyPr wrap="none" rtlCol="0">
            <a:spAutoFit/>
          </a:bodyPr>
          <a:p>
            <a:pPr algn="l"/>
            <a:r>
              <a:rPr lang="en-US" altLang="zh-CN">
                <a:solidFill>
                  <a:schemeClr val="accent3">
                    <a:lumMod val="40000"/>
                    <a:lumOff val="60000"/>
                  </a:schemeClr>
                </a:solidFill>
                <a:sym typeface="+mn-ea"/>
              </a:rPr>
              <a:t>add.n=term.n</a:t>
            </a:r>
            <a:endParaRPr lang="en-US" altLang="zh-CN">
              <a:solidFill>
                <a:schemeClr val="accent3">
                  <a:lumMod val="40000"/>
                  <a:lumOff val="60000"/>
                </a:schemeClr>
              </a:solidFill>
              <a:sym typeface="+mn-ea"/>
            </a:endParaRPr>
          </a:p>
        </p:txBody>
      </p:sp>
      <p:cxnSp>
        <p:nvCxnSpPr>
          <p:cNvPr id="20" name="曲线连接符 19"/>
          <p:cNvCxnSpPr>
            <a:stCxn id="15" idx="2"/>
          </p:cNvCxnSpPr>
          <p:nvPr/>
        </p:nvCxnSpPr>
        <p:spPr>
          <a:xfrm rot="5400000" flipV="1">
            <a:off x="2071370" y="4811395"/>
            <a:ext cx="497205" cy="883285"/>
          </a:xfrm>
          <a:prstGeom prst="curvedConnector3">
            <a:avLst>
              <a:gd name="adj1" fmla="val 50064"/>
            </a:avLst>
          </a:prstGeom>
          <a:ln>
            <a:solidFill>
              <a:schemeClr val="accent3">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254500" y="4540250"/>
            <a:ext cx="1713230" cy="368300"/>
          </a:xfrm>
          <a:prstGeom prst="rect">
            <a:avLst/>
          </a:prstGeom>
          <a:solidFill>
            <a:schemeClr val="accent3">
              <a:lumMod val="20000"/>
              <a:lumOff val="80000"/>
              <a:alpha val="46000"/>
            </a:schemeClr>
          </a:solidFill>
        </p:spPr>
        <p:txBody>
          <a:bodyPr wrap="none" rtlCol="0">
            <a:spAutoFit/>
          </a:bodyPr>
          <a:p>
            <a:pPr algn="l"/>
            <a:r>
              <a:rPr lang="en-US" altLang="zh-CN">
                <a:solidFill>
                  <a:schemeClr val="accent3">
                    <a:lumMod val="40000"/>
                    <a:lumOff val="60000"/>
                  </a:schemeClr>
                </a:solidFill>
                <a:sym typeface="+mn-ea"/>
              </a:rPr>
              <a:t>term.n=factor.n</a:t>
            </a:r>
            <a:endParaRPr lang="en-US" altLang="zh-CN">
              <a:solidFill>
                <a:schemeClr val="accent3">
                  <a:lumMod val="40000"/>
                  <a:lumOff val="60000"/>
                </a:schemeClr>
              </a:solidFill>
              <a:sym typeface="+mn-ea"/>
            </a:endParaRPr>
          </a:p>
        </p:txBody>
      </p:sp>
    </p:spTree>
    <p:custDataLst>
      <p:tags r:id="rId3"/>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5435" y="93345"/>
            <a:ext cx="10968990" cy="1047115"/>
          </a:xfrm>
        </p:spPr>
        <p:txBody>
          <a:bodyPr>
            <a:normAutofit fontScale="90000"/>
          </a:bodyPr>
          <a:p>
            <a:r>
              <a:rPr lang="en-US" altLang="zh-CN"/>
              <a:t>BNF Notation &amp; </a:t>
            </a:r>
            <a:r>
              <a:rPr lang="en-US" altLang="zh-CN">
                <a:sym typeface="+mn-ea"/>
              </a:rPr>
              <a:t>Grammar Definition</a:t>
            </a:r>
            <a:br>
              <a:rPr lang="en-US" altLang="zh-CN">
                <a:sym typeface="+mn-ea"/>
              </a:rPr>
            </a:br>
            <a:r>
              <a:rPr lang="en-US" altLang="zh-CN"/>
              <a:t>BNF</a:t>
            </a:r>
            <a:r>
              <a:rPr lang="zh-CN" altLang="en-US"/>
              <a:t>表示</a:t>
            </a:r>
            <a:r>
              <a:rPr lang="en-US" altLang="zh-CN"/>
              <a:t>  &amp; </a:t>
            </a:r>
            <a:r>
              <a:rPr lang="zh-CN" altLang="en-US"/>
              <a:t>文法定义（无</a:t>
            </a:r>
            <a:r>
              <a:rPr lang="zh-CN" altLang="en-US"/>
              <a:t>动画）</a:t>
            </a:r>
            <a:endParaRPr lang="zh-CN" altLang="en-US"/>
          </a:p>
        </p:txBody>
      </p:sp>
      <p:sp>
        <p:nvSpPr>
          <p:cNvPr id="3" name="内容占位符 2"/>
          <p:cNvSpPr>
            <a:spLocks noGrp="1"/>
          </p:cNvSpPr>
          <p:nvPr>
            <p:ph idx="1"/>
          </p:nvPr>
        </p:nvSpPr>
        <p:spPr/>
        <p:txBody>
          <a:bodyPr/>
          <a:p>
            <a:endParaRPr lang="zh-CN" altLang="en-US"/>
          </a:p>
        </p:txBody>
      </p:sp>
      <p:sp>
        <p:nvSpPr>
          <p:cNvPr id="104" name="圆角矩形 103"/>
          <p:cNvSpPr/>
          <p:nvPr/>
        </p:nvSpPr>
        <p:spPr>
          <a:xfrm>
            <a:off x="201295" y="1441450"/>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文本框 5"/>
          <p:cNvSpPr txBox="1"/>
          <p:nvPr/>
        </p:nvSpPr>
        <p:spPr>
          <a:xfrm>
            <a:off x="4312285" y="1369060"/>
            <a:ext cx="7879715" cy="5262245"/>
          </a:xfrm>
          <a:prstGeom prst="rect">
            <a:avLst/>
          </a:prstGeom>
          <a:noFill/>
        </p:spPr>
        <p:txBody>
          <a:bodyPr wrap="square" rtlCol="0" anchor="t">
            <a:spAutoFit/>
          </a:bodyPr>
          <a:p>
            <a:pPr algn="l"/>
            <a:r>
              <a:rPr lang="zh-CN" altLang="en-US" sz="1600">
                <a:sym typeface="+mn-ea"/>
              </a:rPr>
              <a:t>文法</a:t>
            </a:r>
            <a:r>
              <a:rPr lang="en-US" altLang="zh-CN" sz="1600">
                <a:sym typeface="+mn-ea"/>
              </a:rPr>
              <a:t>G[stmt] / Grammar G[stmt]</a:t>
            </a:r>
            <a:endParaRPr lang="en-US" altLang="zh-CN" sz="1600"/>
          </a:p>
          <a:p>
            <a:pPr algn="l"/>
            <a:r>
              <a:rPr lang="zh-CN" altLang="en-US" sz="1600">
                <a:highlight>
                  <a:srgbClr val="FFFF00"/>
                </a:highlight>
                <a:sym typeface="+mn-ea"/>
              </a:rPr>
              <a:t>（</a:t>
            </a:r>
            <a:r>
              <a:rPr lang="en-US" altLang="zh-CN" sz="1600">
                <a:highlight>
                  <a:srgbClr val="FFFF00"/>
                </a:highlight>
                <a:sym typeface="+mn-ea"/>
              </a:rPr>
              <a:t>1</a:t>
            </a:r>
            <a:r>
              <a:rPr lang="zh-CN" altLang="en-US" sz="1600">
                <a:highlight>
                  <a:srgbClr val="FFFF00"/>
                </a:highlight>
                <a:sym typeface="+mn-ea"/>
              </a:rPr>
              <a:t>）开始符</a:t>
            </a:r>
            <a:r>
              <a:rPr lang="en-US" altLang="zh-CN" sz="1600">
                <a:highlight>
                  <a:srgbClr val="FFFF00"/>
                </a:highlight>
                <a:sym typeface="+mn-ea"/>
              </a:rPr>
              <a:t> / start symbol</a:t>
            </a:r>
            <a:endParaRPr lang="en-US" altLang="zh-CN" sz="1600">
              <a:highlight>
                <a:srgbClr val="FFFF00"/>
              </a:highlight>
            </a:endParaRPr>
          </a:p>
          <a:p>
            <a:pPr algn="l"/>
            <a:r>
              <a:rPr lang="en-US" altLang="zh-CN" sz="1600">
                <a:highlight>
                  <a:srgbClr val="FFFF00"/>
                </a:highlight>
                <a:sym typeface="+mn-ea"/>
              </a:rPr>
              <a:t>        stmt   </a:t>
            </a:r>
            <a:r>
              <a:rPr lang="zh-CN" altLang="en-US" sz="1600">
                <a:highlight>
                  <a:srgbClr val="FFFF00"/>
                </a:highlight>
                <a:sym typeface="+mn-ea"/>
              </a:rPr>
              <a:t>（开始符是唯一的</a:t>
            </a:r>
            <a:r>
              <a:rPr lang="en-US" altLang="zh-CN" sz="1600">
                <a:highlight>
                  <a:srgbClr val="FFFF00"/>
                </a:highlight>
                <a:sym typeface="+mn-ea"/>
              </a:rPr>
              <a:t> / only one start symbol</a:t>
            </a:r>
            <a:r>
              <a:rPr lang="zh-CN" altLang="en-US" sz="1600">
                <a:highlight>
                  <a:srgbClr val="FFFF00"/>
                </a:highlight>
                <a:sym typeface="+mn-ea"/>
              </a:rPr>
              <a:t>）</a:t>
            </a:r>
            <a:endParaRPr lang="en-US" altLang="zh-CN" sz="1600">
              <a:highlight>
                <a:srgbClr val="FFFF00"/>
              </a:highlight>
            </a:endParaRPr>
          </a:p>
          <a:p>
            <a:pPr algn="l"/>
            <a:r>
              <a:rPr lang="zh-CN" sz="1600">
                <a:highlight>
                  <a:srgbClr val="00FF00"/>
                </a:highlight>
                <a:sym typeface="+mn-ea"/>
              </a:rPr>
              <a:t>（</a:t>
            </a:r>
            <a:r>
              <a:rPr lang="en-US" altLang="zh-CN" sz="1600">
                <a:highlight>
                  <a:srgbClr val="00FF00"/>
                </a:highlight>
                <a:sym typeface="+mn-ea"/>
              </a:rPr>
              <a:t>2</a:t>
            </a:r>
            <a:r>
              <a:rPr lang="zh-CN" altLang="en-US" sz="1600">
                <a:highlight>
                  <a:srgbClr val="00FF00"/>
                </a:highlight>
                <a:sym typeface="+mn-ea"/>
              </a:rPr>
              <a:t>）非终结符</a:t>
            </a:r>
            <a:r>
              <a:rPr lang="en-US" altLang="zh-CN" sz="1600">
                <a:highlight>
                  <a:srgbClr val="00FF00"/>
                </a:highlight>
                <a:sym typeface="+mn-ea"/>
              </a:rPr>
              <a:t> / Non-terminal symbol</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所有可以被替换为规则右侧其他符号的符号。</a:t>
            </a:r>
            <a:endParaRPr lang="zh-CN" altLang="en-US" sz="1600">
              <a:highlight>
                <a:srgbClr val="00FF00"/>
              </a:highlight>
            </a:endParaRPr>
          </a:p>
          <a:p>
            <a:pPr algn="l"/>
            <a:r>
              <a:rPr lang="en-US" altLang="zh-CN" sz="1600">
                <a:highlight>
                  <a:srgbClr val="00FF00"/>
                </a:highlight>
                <a:sym typeface="+mn-ea"/>
              </a:rPr>
              <a:t>        All symbols that could be replaced with the right part of a rule.</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例如</a:t>
            </a:r>
            <a:r>
              <a:rPr lang="en-US" altLang="zh-CN" sz="1600">
                <a:highlight>
                  <a:srgbClr val="00FF00"/>
                </a:highlight>
                <a:sym typeface="+mn-ea"/>
              </a:rPr>
              <a:t> / e.g</a:t>
            </a:r>
            <a:r>
              <a:rPr lang="zh-CN" altLang="en-US" sz="1600">
                <a:highlight>
                  <a:srgbClr val="00FF00"/>
                </a:highlight>
                <a:sym typeface="+mn-ea"/>
              </a:rPr>
              <a:t>：</a:t>
            </a:r>
            <a:r>
              <a:rPr lang="en-US" altLang="zh-CN" sz="1600">
                <a:highlight>
                  <a:srgbClr val="00FF00"/>
                </a:highlight>
                <a:sym typeface="+mn-ea"/>
              </a:rPr>
              <a:t>    stmt</a:t>
            </a:r>
            <a:r>
              <a:rPr lang="zh-CN" altLang="en-US" sz="1600">
                <a:highlight>
                  <a:srgbClr val="00FF00"/>
                </a:highlight>
                <a:sym typeface="+mn-ea"/>
              </a:rPr>
              <a:t>，</a:t>
            </a:r>
            <a:r>
              <a:rPr lang="en-US" altLang="zh-CN" sz="1600">
                <a:highlight>
                  <a:srgbClr val="00FF00"/>
                </a:highlight>
                <a:sym typeface="+mn-ea"/>
              </a:rPr>
              <a:t>expr</a:t>
            </a:r>
            <a:r>
              <a:rPr lang="zh-CN" altLang="en-US" sz="1600">
                <a:highlight>
                  <a:srgbClr val="00FF00"/>
                </a:highlight>
                <a:sym typeface="+mn-ea"/>
              </a:rPr>
              <a:t>，</a:t>
            </a:r>
            <a:r>
              <a:rPr lang="en-US" altLang="zh-CN" sz="1600">
                <a:highlight>
                  <a:srgbClr val="00FF00"/>
                </a:highlight>
                <a:sym typeface="+mn-ea"/>
              </a:rPr>
              <a:t>   rel</a:t>
            </a:r>
            <a:endParaRPr lang="en-US" altLang="zh-CN" sz="1600">
              <a:highlight>
                <a:srgbClr val="00FF00"/>
              </a:highlight>
            </a:endParaRPr>
          </a:p>
          <a:p>
            <a:pPr algn="l"/>
            <a:r>
              <a:rPr lang="zh-CN" altLang="en-US" sz="1600">
                <a:highlight>
                  <a:srgbClr val="FFFF00"/>
                </a:highlight>
                <a:sym typeface="+mn-ea"/>
              </a:rPr>
              <a:t>（</a:t>
            </a:r>
            <a:r>
              <a:rPr lang="en-US" altLang="zh-CN" sz="1600">
                <a:highlight>
                  <a:srgbClr val="FFFF00"/>
                </a:highlight>
                <a:sym typeface="+mn-ea"/>
              </a:rPr>
              <a:t>3</a:t>
            </a:r>
            <a:r>
              <a:rPr lang="zh-CN" altLang="en-US" sz="1600">
                <a:highlight>
                  <a:srgbClr val="FFFF00"/>
                </a:highlight>
                <a:sym typeface="+mn-ea"/>
              </a:rPr>
              <a:t>）终结符</a:t>
            </a:r>
            <a:r>
              <a:rPr lang="en-US" altLang="zh-CN" sz="1600">
                <a:highlight>
                  <a:srgbClr val="FFFF00"/>
                </a:highlight>
                <a:sym typeface="+mn-ea"/>
              </a:rPr>
              <a:t> / terminal symbol</a:t>
            </a:r>
            <a:endParaRPr lang="en-US" altLang="zh-CN" sz="1600">
              <a:highlight>
                <a:srgbClr val="FFFF00"/>
              </a:highlight>
            </a:endParaRPr>
          </a:p>
          <a:p>
            <a:pPr algn="l"/>
            <a:r>
              <a:rPr lang="en-US" altLang="zh-CN" sz="1600">
                <a:highlight>
                  <a:srgbClr val="FFFF00"/>
                </a:highlight>
                <a:sym typeface="+mn-ea"/>
              </a:rPr>
              <a:t>        </a:t>
            </a:r>
            <a:r>
              <a:rPr lang="zh-CN" altLang="en-US" sz="1600">
                <a:highlight>
                  <a:srgbClr val="FFFF00"/>
                </a:highlight>
                <a:sym typeface="+mn-ea"/>
              </a:rPr>
              <a:t>所有不能再被替换的符号（词法符号）。</a:t>
            </a:r>
            <a:endParaRPr lang="zh-CN" altLang="en-US" sz="1600">
              <a:highlight>
                <a:srgbClr val="FFFF00"/>
              </a:highlight>
            </a:endParaRPr>
          </a:p>
          <a:p>
            <a:pPr algn="l"/>
            <a:r>
              <a:rPr lang="en-US" altLang="zh-CN" sz="1600">
                <a:highlight>
                  <a:srgbClr val="FFFF00"/>
                </a:highlight>
                <a:sym typeface="+mn-ea"/>
              </a:rPr>
              <a:t>        All symbols that couldn’t be replaced anymore (lexical symbols or lexemes).</a:t>
            </a:r>
            <a:endParaRPr lang="en-US" altLang="zh-CN" sz="1600">
              <a:highlight>
                <a:srgbClr val="FFFF00"/>
              </a:highlight>
            </a:endParaRPr>
          </a:p>
          <a:p>
            <a:pPr algn="l"/>
            <a:r>
              <a:rPr lang="zh-CN" altLang="en-US" sz="1600">
                <a:highlight>
                  <a:srgbClr val="00FF00"/>
                </a:highlight>
                <a:sym typeface="+mn-ea"/>
              </a:rPr>
              <a:t>（</a:t>
            </a:r>
            <a:r>
              <a:rPr lang="en-US" altLang="zh-CN" sz="1600">
                <a:highlight>
                  <a:srgbClr val="00FF00"/>
                </a:highlight>
                <a:sym typeface="+mn-ea"/>
              </a:rPr>
              <a:t>4</a:t>
            </a:r>
            <a:r>
              <a:rPr lang="zh-CN" altLang="en-US" sz="1600">
                <a:highlight>
                  <a:srgbClr val="00FF00"/>
                </a:highlight>
                <a:sym typeface="+mn-ea"/>
              </a:rPr>
              <a:t>）文法规则</a:t>
            </a:r>
            <a:r>
              <a:rPr lang="en-US" altLang="zh-CN" sz="1600">
                <a:highlight>
                  <a:srgbClr val="00FF00"/>
                </a:highlight>
                <a:sym typeface="+mn-ea"/>
              </a:rPr>
              <a:t> / Grammar Rules</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例如</a:t>
            </a:r>
            <a:r>
              <a:rPr lang="en-US" altLang="zh-CN" sz="1600">
                <a:highlight>
                  <a:srgbClr val="00FF00"/>
                </a:highlight>
                <a:sym typeface="+mn-ea"/>
              </a:rPr>
              <a:t> / e.g</a:t>
            </a:r>
            <a:r>
              <a:rPr lang="zh-CN" altLang="en-US" sz="1600">
                <a:highlight>
                  <a:srgbClr val="00FF00"/>
                </a:highlight>
                <a:sym typeface="+mn-ea"/>
              </a:rPr>
              <a:t>：【</a:t>
            </a:r>
            <a:r>
              <a:rPr lang="en-US" altLang="zh-CN" sz="1600">
                <a:highlight>
                  <a:srgbClr val="00FF00"/>
                </a:highlight>
                <a:sym typeface="+mn-ea"/>
              </a:rPr>
              <a:t>R1</a:t>
            </a:r>
            <a:r>
              <a:rPr lang="zh-CN" altLang="en-US" sz="1600">
                <a:highlight>
                  <a:srgbClr val="00FF00"/>
                </a:highlight>
                <a:sym typeface="+mn-ea"/>
              </a:rPr>
              <a:t>】</a:t>
            </a:r>
            <a:r>
              <a:rPr lang="en-US" altLang="zh-CN" sz="1600">
                <a:highlight>
                  <a:srgbClr val="00FF00"/>
                </a:highlight>
                <a:sym typeface="+mn-ea"/>
              </a:rPr>
              <a:t>stmt -&gt; do stmt while ( expr ) ;</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其他表示方法</a:t>
            </a:r>
            <a:r>
              <a:rPr lang="en-US" altLang="zh-CN" sz="1600">
                <a:highlight>
                  <a:srgbClr val="00FF00"/>
                </a:highlight>
                <a:sym typeface="+mn-ea"/>
              </a:rPr>
              <a:t> / other representation</a:t>
            </a:r>
            <a:r>
              <a:rPr lang="zh-CN" altLang="en-US" sz="1600">
                <a:highlight>
                  <a:srgbClr val="00FF00"/>
                </a:highlight>
                <a:sym typeface="+mn-ea"/>
              </a:rPr>
              <a:t>：</a:t>
            </a:r>
            <a:endParaRPr lang="zh-CN" altLang="en-US" sz="1600">
              <a:highlight>
                <a:srgbClr val="00FF00"/>
              </a:highlight>
            </a:endParaRPr>
          </a:p>
          <a:p>
            <a:pPr algn="l"/>
            <a:r>
              <a:rPr lang="en-US" altLang="zh-CN" sz="1600">
                <a:highlight>
                  <a:srgbClr val="00FF00"/>
                </a:highlight>
                <a:sym typeface="+mn-ea"/>
              </a:rPr>
              <a:t>                 stmt ::= ‘do’  stmt  ‘while’  ‘(‘  expr  ‘)’  ‘;’    //  ‘do’</a:t>
            </a:r>
            <a:r>
              <a:rPr lang="zh-CN" altLang="en-US" sz="1600">
                <a:highlight>
                  <a:srgbClr val="00FF00"/>
                </a:highlight>
                <a:sym typeface="+mn-ea"/>
              </a:rPr>
              <a:t>，</a:t>
            </a:r>
            <a:r>
              <a:rPr lang="en-US" altLang="zh-CN" sz="1600">
                <a:highlight>
                  <a:srgbClr val="00FF00"/>
                </a:highlight>
                <a:sym typeface="+mn-ea"/>
              </a:rPr>
              <a:t>’while’  are strings</a:t>
            </a:r>
            <a:endParaRPr lang="en-US" altLang="zh-CN" sz="1600"/>
          </a:p>
          <a:p>
            <a:pPr algn="l"/>
            <a:r>
              <a:rPr lang="zh-CN" sz="1600">
                <a:highlight>
                  <a:srgbClr val="FFFF00"/>
                </a:highlight>
                <a:sym typeface="+mn-ea"/>
              </a:rPr>
              <a:t>（</a:t>
            </a:r>
            <a:r>
              <a:rPr lang="en-US" altLang="zh-CN" sz="1600">
                <a:highlight>
                  <a:srgbClr val="FFFF00"/>
                </a:highlight>
                <a:sym typeface="+mn-ea"/>
              </a:rPr>
              <a:t>5</a:t>
            </a:r>
            <a:r>
              <a:rPr lang="zh-CN" altLang="en-US" sz="1600">
                <a:highlight>
                  <a:srgbClr val="FFFF00"/>
                </a:highlight>
                <a:sym typeface="+mn-ea"/>
              </a:rPr>
              <a:t>）规则的简化表示</a:t>
            </a:r>
            <a:r>
              <a:rPr lang="en-US" altLang="zh-CN" sz="1600">
                <a:highlight>
                  <a:srgbClr val="FFFF00"/>
                </a:highlight>
                <a:sym typeface="+mn-ea"/>
              </a:rPr>
              <a:t>/brief representation for rules</a:t>
            </a:r>
            <a:endParaRPr lang="en-US" altLang="zh-CN" sz="1600">
              <a:highlight>
                <a:srgbClr val="FFFF00"/>
              </a:highlight>
            </a:endParaRPr>
          </a:p>
          <a:p>
            <a:pPr algn="l"/>
            <a:r>
              <a:rPr lang="en-US" altLang="zh-CN" sz="1600">
                <a:highlight>
                  <a:srgbClr val="FFFF00"/>
                </a:highlight>
                <a:sym typeface="+mn-ea"/>
              </a:rPr>
              <a:t>       G[A] with 2 rules</a:t>
            </a:r>
            <a:r>
              <a:rPr lang="zh-CN" altLang="en-US" sz="1600">
                <a:highlight>
                  <a:srgbClr val="FFFF00"/>
                </a:highlight>
                <a:sym typeface="+mn-ea"/>
              </a:rPr>
              <a:t>：【</a:t>
            </a:r>
            <a:r>
              <a:rPr lang="en-US" altLang="zh-CN" sz="1600">
                <a:highlight>
                  <a:srgbClr val="FFFF00"/>
                </a:highlight>
                <a:sym typeface="+mn-ea"/>
              </a:rPr>
              <a:t>R1</a:t>
            </a:r>
            <a:r>
              <a:rPr lang="zh-CN" altLang="en-US" sz="1600">
                <a:highlight>
                  <a:srgbClr val="FFFF00"/>
                </a:highlight>
                <a:sym typeface="+mn-ea"/>
              </a:rPr>
              <a:t>】</a:t>
            </a:r>
            <a:r>
              <a:rPr lang="en-US" altLang="zh-CN" sz="1600">
                <a:highlight>
                  <a:srgbClr val="FFFF00"/>
                </a:highlight>
                <a:sym typeface="+mn-ea"/>
              </a:rPr>
              <a:t> A -&gt;  X       </a:t>
            </a:r>
            <a:r>
              <a:rPr lang="zh-CN" altLang="en-US" sz="1600">
                <a:highlight>
                  <a:srgbClr val="FFFF00"/>
                </a:highlight>
                <a:sym typeface="+mn-ea"/>
              </a:rPr>
              <a:t>【</a:t>
            </a:r>
            <a:r>
              <a:rPr lang="en-US" altLang="zh-CN" sz="1600">
                <a:highlight>
                  <a:srgbClr val="FFFF00"/>
                </a:highlight>
                <a:sym typeface="+mn-ea"/>
              </a:rPr>
              <a:t>R2</a:t>
            </a:r>
            <a:r>
              <a:rPr lang="zh-CN" altLang="en-US" sz="1600">
                <a:highlight>
                  <a:srgbClr val="FFFF00"/>
                </a:highlight>
                <a:sym typeface="+mn-ea"/>
              </a:rPr>
              <a:t>】</a:t>
            </a:r>
            <a:r>
              <a:rPr lang="en-US" altLang="zh-CN" sz="1600">
                <a:highlight>
                  <a:srgbClr val="FFFF00"/>
                </a:highlight>
                <a:sym typeface="+mn-ea"/>
              </a:rPr>
              <a:t> A -&gt;  Y</a:t>
            </a:r>
            <a:endParaRPr lang="en-US" altLang="zh-CN" sz="1600">
              <a:highlight>
                <a:srgbClr val="FFFF00"/>
              </a:highlight>
            </a:endParaRPr>
          </a:p>
          <a:p>
            <a:pPr algn="l"/>
            <a:r>
              <a:rPr lang="en-US" altLang="zh-CN" sz="1600">
                <a:sym typeface="+mn-ea"/>
              </a:rPr>
              <a:t>       </a:t>
            </a:r>
            <a:r>
              <a:rPr lang="zh-CN" altLang="en-US" sz="1600">
                <a:sym typeface="+mn-ea"/>
              </a:rPr>
              <a:t>简化形式</a:t>
            </a:r>
            <a:r>
              <a:rPr lang="en-US" altLang="zh-CN" sz="1600">
                <a:sym typeface="+mn-ea"/>
              </a:rPr>
              <a:t>/ brief form</a:t>
            </a:r>
            <a:r>
              <a:rPr lang="zh-CN" altLang="en-US" sz="1600">
                <a:sym typeface="+mn-ea"/>
              </a:rPr>
              <a:t>：</a:t>
            </a:r>
            <a:r>
              <a:rPr lang="en-US" altLang="zh-CN" sz="1600">
                <a:highlight>
                  <a:srgbClr val="00FF00"/>
                </a:highlight>
                <a:sym typeface="+mn-ea"/>
              </a:rPr>
              <a:t>A -&gt; X  |   Y   </a:t>
            </a:r>
            <a:r>
              <a:rPr lang="zh-CN" altLang="en-US" sz="1600">
                <a:sym typeface="+mn-ea"/>
              </a:rPr>
              <a:t>（仍然是两条规则</a:t>
            </a:r>
            <a:r>
              <a:rPr lang="en-US" altLang="zh-CN" sz="1600">
                <a:sym typeface="+mn-ea"/>
              </a:rPr>
              <a:t> / here are two rules )</a:t>
            </a:r>
            <a:endParaRPr lang="en-US" altLang="zh-CN" sz="1600"/>
          </a:p>
          <a:p>
            <a:pPr algn="l"/>
            <a:r>
              <a:rPr lang="en-US" altLang="zh-CN" sz="1600">
                <a:sym typeface="+mn-ea"/>
              </a:rPr>
              <a:t>           </a:t>
            </a:r>
            <a:r>
              <a:rPr lang="zh-CN" altLang="en-US" sz="1600">
                <a:sym typeface="+mn-ea"/>
              </a:rPr>
              <a:t>或</a:t>
            </a:r>
            <a:r>
              <a:rPr lang="en-US" altLang="zh-CN" sz="1600">
                <a:sym typeface="+mn-ea"/>
              </a:rPr>
              <a:t> / or</a:t>
            </a:r>
            <a:r>
              <a:rPr lang="zh-CN" altLang="en-US" sz="1600">
                <a:sym typeface="+mn-ea"/>
              </a:rPr>
              <a:t>：</a:t>
            </a:r>
            <a:endParaRPr lang="zh-CN" altLang="en-US" sz="1600"/>
          </a:p>
          <a:p>
            <a:pPr algn="l"/>
            <a:r>
              <a:rPr lang="zh-CN" altLang="en-US" sz="1600">
                <a:sym typeface="+mn-ea"/>
              </a:rPr>
              <a:t> </a:t>
            </a:r>
            <a:r>
              <a:rPr lang="en-US" altLang="zh-CN" sz="1600">
                <a:sym typeface="+mn-ea"/>
              </a:rPr>
              <a:t>             </a:t>
            </a:r>
            <a:r>
              <a:rPr lang="en-US" altLang="zh-CN" sz="1600">
                <a:highlight>
                  <a:srgbClr val="00FF00"/>
                </a:highlight>
                <a:sym typeface="+mn-ea"/>
              </a:rPr>
              <a:t> A -&gt;  X</a:t>
            </a:r>
            <a:endParaRPr lang="en-US" altLang="zh-CN" sz="1600">
              <a:highlight>
                <a:srgbClr val="00FF00"/>
              </a:highlight>
              <a:sym typeface="+mn-ea"/>
            </a:endParaRPr>
          </a:p>
          <a:p>
            <a:pPr algn="l"/>
            <a:r>
              <a:rPr lang="en-US" altLang="zh-CN" sz="1600">
                <a:sym typeface="+mn-ea"/>
              </a:rPr>
              <a:t>              </a:t>
            </a:r>
            <a:r>
              <a:rPr lang="en-US" altLang="zh-CN" sz="1600">
                <a:highlight>
                  <a:srgbClr val="00FF00"/>
                </a:highlight>
                <a:sym typeface="+mn-ea"/>
              </a:rPr>
              <a:t>       |  Y</a:t>
            </a:r>
            <a:r>
              <a:rPr lang="en-US" altLang="zh-CN" sz="1600">
                <a:sym typeface="+mn-ea"/>
              </a:rPr>
              <a:t>      </a:t>
            </a:r>
            <a:endParaRPr lang="en-US" altLang="zh-CN" sz="1600"/>
          </a:p>
          <a:p>
            <a:pPr algn="l"/>
            <a:endParaRPr lang="en-US" altLang="zh-CN" sz="1600"/>
          </a:p>
        </p:txBody>
      </p:sp>
    </p:spTree>
    <p:custDataLst>
      <p:tags r:id="rId1"/>
    </p:custDataLst>
  </p:cSld>
  <p:clrMapOvr>
    <a:masterClrMapping/>
  </p:clrMapOvr>
  <p:timing>
    <p:tnLst>
      <p:par>
        <p:cTn id="1" dur="indefinite" restart="never" nodeType="tmRoot"/>
      </p:par>
    </p:tnLst>
    <p:bldLst>
      <p:bldP spid="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3" name="图片 2"/>
          <p:cNvPicPr>
            <a:picLocks noChangeAspect="1"/>
          </p:cNvPicPr>
          <p:nvPr/>
        </p:nvPicPr>
        <p:blipFill>
          <a:blip r:embed="rId2"/>
          <a:stretch>
            <a:fillRect/>
          </a:stretch>
        </p:blipFill>
        <p:spPr>
          <a:xfrm>
            <a:off x="248920" y="52070"/>
            <a:ext cx="4712970" cy="3933190"/>
          </a:xfrm>
          <a:prstGeom prst="rect">
            <a:avLst/>
          </a:prstGeom>
        </p:spPr>
      </p:pic>
      <p:sp>
        <p:nvSpPr>
          <p:cNvPr id="54" name="圆角矩形 53"/>
          <p:cNvSpPr/>
          <p:nvPr/>
        </p:nvSpPr>
        <p:spPr>
          <a:xfrm>
            <a:off x="407670" y="545973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2" name="标题 1"/>
          <p:cNvSpPr>
            <a:spLocks noGrp="1"/>
          </p:cNvSpPr>
          <p:nvPr>
            <p:ph type="title"/>
          </p:nvPr>
        </p:nvSpPr>
        <p:spPr>
          <a:xfrm>
            <a:off x="2707640"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
        <p:nvSpPr>
          <p:cNvPr id="6" name="圆角矩形 5"/>
          <p:cNvSpPr/>
          <p:nvPr/>
        </p:nvSpPr>
        <p:spPr>
          <a:xfrm>
            <a:off x="2333625"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53" name="文本框 52"/>
          <p:cNvSpPr txBox="1"/>
          <p:nvPr/>
        </p:nvSpPr>
        <p:spPr>
          <a:xfrm>
            <a:off x="50800" y="1477645"/>
            <a:ext cx="1332230" cy="368300"/>
          </a:xfrm>
          <a:prstGeom prst="rect">
            <a:avLst/>
          </a:prstGeom>
          <a:gradFill>
            <a:gsLst>
              <a:gs pos="0">
                <a:srgbClr val="9EE256"/>
              </a:gs>
              <a:gs pos="100000">
                <a:srgbClr val="52762D"/>
              </a:gs>
            </a:gsLst>
            <a:lin ang="5400000" scaled="0"/>
          </a:gradFill>
        </p:spPr>
        <p:txBody>
          <a:bodyPr wrap="square" rtlCol="0">
            <a:spAutoFit/>
          </a:bodyPr>
          <a:p>
            <a:pPr algn="l"/>
            <a:r>
              <a:rPr lang="en-US" altLang="zh-CN">
                <a:sym typeface="+mn-ea"/>
              </a:rPr>
              <a:t>rel.n=add.n</a:t>
            </a:r>
            <a:endParaRPr lang="en-US" altLang="zh-CN"/>
          </a:p>
        </p:txBody>
      </p:sp>
      <p:cxnSp>
        <p:nvCxnSpPr>
          <p:cNvPr id="104" name="曲线连接符 103"/>
          <p:cNvCxnSpPr>
            <a:stCxn id="53" idx="2"/>
            <a:endCxn id="54" idx="0"/>
          </p:cNvCxnSpPr>
          <p:nvPr/>
        </p:nvCxnSpPr>
        <p:spPr>
          <a:xfrm rot="5400000" flipV="1">
            <a:off x="-1030605" y="3593465"/>
            <a:ext cx="3613785" cy="118745"/>
          </a:xfrm>
          <a:prstGeom prst="curvedConnector3">
            <a:avLst>
              <a:gd name="adj1" fmla="val 50009"/>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3363595" y="5538470"/>
            <a:ext cx="99822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Num(1)</a:t>
            </a:r>
            <a:endParaRPr lang="en-US" altLang="zh-CN"/>
          </a:p>
        </p:txBody>
      </p:sp>
      <p:sp>
        <p:nvSpPr>
          <p:cNvPr id="12" name="文本框 11"/>
          <p:cNvSpPr txBox="1"/>
          <p:nvPr/>
        </p:nvSpPr>
        <p:spPr>
          <a:xfrm>
            <a:off x="1980565" y="1477645"/>
            <a:ext cx="13830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expr.n=rel.n</a:t>
            </a:r>
            <a:endParaRPr lang="en-US" altLang="zh-CN"/>
          </a:p>
        </p:txBody>
      </p:sp>
      <p:sp>
        <p:nvSpPr>
          <p:cNvPr id="13" name="圆角矩形 12"/>
          <p:cNvSpPr/>
          <p:nvPr/>
        </p:nvSpPr>
        <p:spPr>
          <a:xfrm>
            <a:off x="2947035" y="4158615"/>
            <a:ext cx="100330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OP(‘+’)</a:t>
            </a:r>
            <a:endParaRPr lang="en-US" altLang="zh-CN"/>
          </a:p>
        </p:txBody>
      </p:sp>
      <p:cxnSp>
        <p:nvCxnSpPr>
          <p:cNvPr id="16" name="直接箭头连接符 15"/>
          <p:cNvCxnSpPr>
            <a:stCxn id="13" idx="2"/>
          </p:cNvCxnSpPr>
          <p:nvPr/>
        </p:nvCxnSpPr>
        <p:spPr>
          <a:xfrm flipH="1">
            <a:off x="2703830" y="4533900"/>
            <a:ext cx="744855" cy="95504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3" idx="2"/>
            <a:endCxn id="5" idx="0"/>
          </p:cNvCxnSpPr>
          <p:nvPr/>
        </p:nvCxnSpPr>
        <p:spPr>
          <a:xfrm>
            <a:off x="3448685" y="4533900"/>
            <a:ext cx="414020" cy="100457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12" idx="2"/>
            <a:endCxn id="13" idx="0"/>
          </p:cNvCxnSpPr>
          <p:nvPr/>
        </p:nvCxnSpPr>
        <p:spPr>
          <a:xfrm rot="5400000" flipV="1">
            <a:off x="1903730" y="2613660"/>
            <a:ext cx="2312670" cy="776605"/>
          </a:xfrm>
          <a:prstGeom prst="curvedConnector3">
            <a:avLst>
              <a:gd name="adj1" fmla="val 49986"/>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90170" y="862965"/>
            <a:ext cx="2063115" cy="848360"/>
          </a:xfrm>
          <a:prstGeom prst="ellipse">
            <a:avLst/>
          </a:prstGeom>
          <a:solidFill>
            <a:schemeClr val="accent2">
              <a:alpha val="46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Tree>
    <p:custDataLst>
      <p:tags r:id="rId3"/>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nvPicPr>
        <p:blipFill>
          <a:blip r:embed="rId1"/>
          <a:stretch>
            <a:fillRect/>
          </a:stretch>
        </p:blipFill>
        <p:spPr>
          <a:xfrm>
            <a:off x="163830" y="358140"/>
            <a:ext cx="4834890" cy="4061460"/>
          </a:xfrm>
          <a:prstGeom prst="rect">
            <a:avLst/>
          </a:prstGeom>
        </p:spPr>
      </p:pic>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2"/>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4" name="圆角矩形 53"/>
          <p:cNvSpPr/>
          <p:nvPr/>
        </p:nvSpPr>
        <p:spPr>
          <a:xfrm>
            <a:off x="407670" y="545973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2" name="标题 1"/>
          <p:cNvSpPr>
            <a:spLocks noGrp="1"/>
          </p:cNvSpPr>
          <p:nvPr>
            <p:ph type="title"/>
          </p:nvPr>
        </p:nvSpPr>
        <p:spPr>
          <a:xfrm>
            <a:off x="2707640"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
        <p:nvSpPr>
          <p:cNvPr id="6" name="圆角矩形 5"/>
          <p:cNvSpPr/>
          <p:nvPr/>
        </p:nvSpPr>
        <p:spPr>
          <a:xfrm>
            <a:off x="2333625"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53" name="文本框 52"/>
          <p:cNvSpPr txBox="1"/>
          <p:nvPr/>
        </p:nvSpPr>
        <p:spPr>
          <a:xfrm>
            <a:off x="87630" y="1559560"/>
            <a:ext cx="3027045" cy="645160"/>
          </a:xfrm>
          <a:prstGeom prst="rect">
            <a:avLst/>
          </a:prstGeom>
          <a:gradFill>
            <a:gsLst>
              <a:gs pos="0">
                <a:srgbClr val="9EE256"/>
              </a:gs>
              <a:gs pos="100000">
                <a:srgbClr val="52762D"/>
              </a:gs>
            </a:gsLst>
            <a:lin ang="5400000" scaled="0"/>
          </a:gradFill>
        </p:spPr>
        <p:txBody>
          <a:bodyPr wrap="square" rtlCol="0">
            <a:spAutoFit/>
          </a:bodyPr>
          <a:p>
            <a:pPr algn="l"/>
            <a:r>
              <a:rPr lang="en-US" altLang="zh-CN">
                <a:sym typeface="+mn-ea"/>
              </a:rPr>
              <a:t>expr.n=</a:t>
            </a:r>
            <a:endParaRPr lang="en-US" altLang="zh-CN">
              <a:sym typeface="+mn-ea"/>
            </a:endParaRPr>
          </a:p>
          <a:p>
            <a:pPr algn="l"/>
            <a:r>
              <a:rPr lang="en-US" altLang="zh-CN">
                <a:sym typeface="+mn-ea"/>
              </a:rPr>
              <a:t>      Assign(‘=’, ‘i’ , OP(‘+’))</a:t>
            </a:r>
            <a:endParaRPr lang="en-US" altLang="zh-CN"/>
          </a:p>
        </p:txBody>
      </p:sp>
      <p:cxnSp>
        <p:nvCxnSpPr>
          <p:cNvPr id="104" name="曲线连接符 103"/>
          <p:cNvCxnSpPr>
            <a:stCxn id="9" idx="2"/>
          </p:cNvCxnSpPr>
          <p:nvPr/>
        </p:nvCxnSpPr>
        <p:spPr>
          <a:xfrm rot="5400000">
            <a:off x="391795" y="4059555"/>
            <a:ext cx="1843405" cy="955675"/>
          </a:xfrm>
          <a:prstGeom prst="curvedConnector3">
            <a:avLst>
              <a:gd name="adj1" fmla="val 50017"/>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3363595" y="5538470"/>
            <a:ext cx="99822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Num(1)</a:t>
            </a:r>
            <a:endParaRPr lang="en-US" altLang="zh-CN"/>
          </a:p>
        </p:txBody>
      </p:sp>
      <p:sp>
        <p:nvSpPr>
          <p:cNvPr id="13" name="圆角矩形 12"/>
          <p:cNvSpPr/>
          <p:nvPr/>
        </p:nvSpPr>
        <p:spPr>
          <a:xfrm>
            <a:off x="2947035" y="4158615"/>
            <a:ext cx="100330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OP(‘+’)</a:t>
            </a:r>
            <a:endParaRPr lang="en-US" altLang="zh-CN"/>
          </a:p>
        </p:txBody>
      </p:sp>
      <p:cxnSp>
        <p:nvCxnSpPr>
          <p:cNvPr id="16" name="直接箭头连接符 15"/>
          <p:cNvCxnSpPr>
            <a:stCxn id="13" idx="2"/>
          </p:cNvCxnSpPr>
          <p:nvPr/>
        </p:nvCxnSpPr>
        <p:spPr>
          <a:xfrm flipH="1">
            <a:off x="2703830" y="4533900"/>
            <a:ext cx="744855" cy="95504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3" idx="2"/>
            <a:endCxn id="5" idx="0"/>
          </p:cNvCxnSpPr>
          <p:nvPr/>
        </p:nvCxnSpPr>
        <p:spPr>
          <a:xfrm>
            <a:off x="3448685" y="4533900"/>
            <a:ext cx="414020" cy="100457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9" idx="2"/>
            <a:endCxn id="13" idx="0"/>
          </p:cNvCxnSpPr>
          <p:nvPr/>
        </p:nvCxnSpPr>
        <p:spPr>
          <a:xfrm rot="5400000" flipV="1">
            <a:off x="2348865" y="3058795"/>
            <a:ext cx="542290" cy="1657350"/>
          </a:xfrm>
          <a:prstGeom prst="curvedConnector3">
            <a:avLst>
              <a:gd name="adj1" fmla="val 50000"/>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1099820" y="3241040"/>
            <a:ext cx="1382395"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Assign(=+’)</a:t>
            </a:r>
            <a:endParaRPr lang="en-US" altLang="zh-CN"/>
          </a:p>
        </p:txBody>
      </p:sp>
      <p:cxnSp>
        <p:nvCxnSpPr>
          <p:cNvPr id="10" name="曲线连接符 9"/>
          <p:cNvCxnSpPr>
            <a:stCxn id="53" idx="2"/>
            <a:endCxn id="9" idx="0"/>
          </p:cNvCxnSpPr>
          <p:nvPr/>
        </p:nvCxnSpPr>
        <p:spPr>
          <a:xfrm rot="5400000" flipV="1">
            <a:off x="1177925" y="2627630"/>
            <a:ext cx="1036320" cy="189865"/>
          </a:xfrm>
          <a:prstGeom prst="curvedConnector3">
            <a:avLst>
              <a:gd name="adj1" fmla="val 49969"/>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a:stretch>
            <a:fillRect/>
          </a:stretch>
        </p:blipFill>
        <p:spPr>
          <a:xfrm>
            <a:off x="4888865" y="3776345"/>
            <a:ext cx="3543300" cy="1851025"/>
          </a:xfrm>
          <a:prstGeom prst="rect">
            <a:avLst/>
          </a:prstGeom>
        </p:spPr>
      </p:pic>
      <p:sp>
        <p:nvSpPr>
          <p:cNvPr id="14" name="椭圆 13"/>
          <p:cNvSpPr/>
          <p:nvPr/>
        </p:nvSpPr>
        <p:spPr>
          <a:xfrm>
            <a:off x="4538980" y="4554220"/>
            <a:ext cx="1986280" cy="1357630"/>
          </a:xfrm>
          <a:prstGeom prst="ellipse">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AST=&gt;</a:t>
            </a:r>
            <a:r>
              <a:rPr lang="zh-CN" altLang="en-US">
                <a:sym typeface="+mn-ea"/>
              </a:rPr>
              <a:t>三地址码（四元式）</a:t>
            </a:r>
            <a:br>
              <a:rPr lang="zh-CN" altLang="en-US">
                <a:sym typeface="+mn-ea"/>
              </a:rPr>
            </a:br>
            <a:r>
              <a:rPr lang="en-US" altLang="zh-CN">
                <a:sym typeface="+mn-ea"/>
              </a:rPr>
              <a:t>AST=&gt;Three address code</a:t>
            </a:r>
            <a:endParaRPr lang="en-US" altLang="zh-CN">
              <a:sym typeface="+mn-ea"/>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5" name="对象 4"/>
          <p:cNvGraphicFramePr/>
          <p:nvPr/>
        </p:nvGraphicFramePr>
        <p:xfrm>
          <a:off x="876935" y="1979930"/>
          <a:ext cx="4083050" cy="3298190"/>
        </p:xfrm>
        <a:graphic>
          <a:graphicData uri="http://schemas.openxmlformats.org/presentationml/2006/ole">
            <mc:AlternateContent xmlns:mc="http://schemas.openxmlformats.org/markup-compatibility/2006">
              <mc:Choice xmlns:v="urn:schemas-microsoft-com:vml" Requires="v">
                <p:oleObj spid="_x0000_s6" name="" r:id="rId1" imgW="2280285" imgH="1655445" progId="Visio.Drawing.15">
                  <p:embed/>
                </p:oleObj>
              </mc:Choice>
              <mc:Fallback>
                <p:oleObj name="" r:id="rId1" imgW="2280285" imgH="1655445" progId="Visio.Drawing.15">
                  <p:embed/>
                  <p:pic>
                    <p:nvPicPr>
                      <p:cNvPr id="0" name="图片 5"/>
                      <p:cNvPicPr/>
                      <p:nvPr/>
                    </p:nvPicPr>
                    <p:blipFill>
                      <a:blip r:embed="rId2"/>
                      <a:stretch>
                        <a:fillRect/>
                      </a:stretch>
                    </p:blipFill>
                    <p:spPr>
                      <a:xfrm>
                        <a:off x="876935" y="1979930"/>
                        <a:ext cx="4083050" cy="3298190"/>
                      </a:xfrm>
                      <a:prstGeom prst="rect">
                        <a:avLst/>
                      </a:prstGeom>
                    </p:spPr>
                  </p:pic>
                </p:oleObj>
              </mc:Fallback>
            </mc:AlternateContent>
          </a:graphicData>
        </a:graphic>
      </p:graphicFrame>
      <p:sp>
        <p:nvSpPr>
          <p:cNvPr id="7" name="内容占位符 6"/>
          <p:cNvSpPr/>
          <p:nvPr>
            <p:ph idx="1"/>
          </p:nvPr>
        </p:nvSpPr>
        <p:spPr/>
        <p:txBody>
          <a:bodyPr/>
          <a:p>
            <a:endParaRPr lang="zh-CN" altLang="en-US"/>
          </a:p>
        </p:txBody>
      </p:sp>
      <p:sp>
        <p:nvSpPr>
          <p:cNvPr id="8" name="内容占位符 2"/>
          <p:cNvSpPr>
            <a:spLocks noGrp="1"/>
          </p:cNvSpPr>
          <p:nvPr/>
        </p:nvSpPr>
        <p:spPr>
          <a:xfrm>
            <a:off x="5405120" y="1490345"/>
            <a:ext cx="6636385" cy="4759325"/>
          </a:xfrm>
          <a:prstGeom prst="rect">
            <a:avLst/>
          </a:prstGeom>
        </p:spPr>
        <p:txBody>
          <a:bodyPr vert="horz" lIns="90000" tIns="46800" rIns="90000" bIns="46800" rtlCol="0">
            <a:normAutofit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00000"/>
              </a:lnSpc>
              <a:spcAft>
                <a:spcPts val="0"/>
              </a:spcAft>
            </a:pPr>
            <a:r>
              <a:rPr lang="zh-CN" altLang="en-US"/>
              <a:t>编译器设计（第</a:t>
            </a:r>
            <a:r>
              <a:rPr lang="en-US" altLang="zh-CN"/>
              <a:t>2</a:t>
            </a:r>
            <a:r>
              <a:rPr lang="zh-CN" altLang="en-US"/>
              <a:t>版）</a:t>
            </a:r>
            <a:r>
              <a:rPr lang="en-US" altLang="zh-CN"/>
              <a:t>by Cooper</a:t>
            </a:r>
            <a:r>
              <a:rPr lang="zh-CN" altLang="en-US"/>
              <a:t>，</a:t>
            </a:r>
            <a:r>
              <a:rPr lang="en-US" altLang="zh-CN"/>
              <a:t>pp.254</a:t>
            </a:r>
            <a:endParaRPr lang="en-US" altLang="zh-CN"/>
          </a:p>
          <a:p>
            <a:pPr marL="0">
              <a:lnSpc>
                <a:spcPct val="100000"/>
              </a:lnSpc>
              <a:spcAft>
                <a:spcPts val="0"/>
              </a:spcAft>
            </a:pPr>
            <a:r>
              <a:rPr lang="en-US" altLang="zh-CN"/>
              <a:t>Engineering a Compiler (2nd) by Cooper, pp.254</a:t>
            </a:r>
            <a:endParaRPr lang="en-US" altLang="zh-CN"/>
          </a:p>
          <a:p>
            <a:pPr marL="0" indent="0">
              <a:lnSpc>
                <a:spcPct val="100000"/>
              </a:lnSpc>
              <a:spcAft>
                <a:spcPts val="0"/>
              </a:spcAft>
              <a:buNone/>
            </a:pPr>
            <a:r>
              <a:rPr lang="en-US" altLang="zh-CN" u="sng"/>
              <a:t>(1)expr(node)</a:t>
            </a:r>
            <a:endParaRPr lang="en-US" altLang="zh-CN" u="sng"/>
          </a:p>
          <a:p>
            <a:pPr marL="0" indent="0">
              <a:lnSpc>
                <a:spcPct val="100000"/>
              </a:lnSpc>
              <a:spcAft>
                <a:spcPts val="0"/>
              </a:spcAft>
              <a:buNone/>
            </a:pPr>
            <a:r>
              <a:rPr lang="en-US" altLang="zh-CN" u="sng"/>
              <a:t>(2)    int result, t1, t2;</a:t>
            </a:r>
            <a:endParaRPr lang="en-US" altLang="zh-CN" u="sng"/>
          </a:p>
          <a:p>
            <a:pPr marL="0" indent="0">
              <a:lnSpc>
                <a:spcPct val="100000"/>
              </a:lnSpc>
              <a:spcAft>
                <a:spcPts val="0"/>
              </a:spcAft>
              <a:buNone/>
            </a:pPr>
            <a:r>
              <a:rPr lang="en-US" altLang="zh-CN" u="sng"/>
              <a:t>(3)    switch(type(node))</a:t>
            </a:r>
            <a:endParaRPr lang="en-US" altLang="zh-CN" u="sng"/>
          </a:p>
          <a:p>
            <a:pPr marL="0" indent="0">
              <a:lnSpc>
                <a:spcPct val="100000"/>
              </a:lnSpc>
              <a:spcAft>
                <a:spcPts val="0"/>
              </a:spcAft>
              <a:buNone/>
            </a:pPr>
            <a:r>
              <a:rPr lang="en-US" altLang="zh-CN" u="sng"/>
              <a:t>(4)          case ‘+’</a:t>
            </a:r>
            <a:r>
              <a:rPr lang="zh-CN" altLang="en-US" u="sng"/>
              <a:t>：</a:t>
            </a:r>
            <a:r>
              <a:rPr lang="en-US" altLang="zh-CN" u="sng"/>
              <a:t>t1=expr(leftchild(node));//</a:t>
            </a:r>
            <a:r>
              <a:rPr lang="zh-CN" altLang="en-US" u="sng">
                <a:sym typeface="+mn-ea"/>
              </a:rPr>
              <a:t>左孩子</a:t>
            </a:r>
            <a:endParaRPr lang="en-US" altLang="zh-CN" u="sng"/>
          </a:p>
          <a:p>
            <a:pPr marL="0" indent="0">
              <a:lnSpc>
                <a:spcPct val="100000"/>
              </a:lnSpc>
              <a:spcAft>
                <a:spcPts val="0"/>
              </a:spcAft>
              <a:buNone/>
            </a:pPr>
            <a:r>
              <a:rPr lang="en-US" altLang="zh-CN" u="sng"/>
              <a:t>(5)                        t2=expr(rightchild(node));//</a:t>
            </a:r>
            <a:r>
              <a:rPr lang="zh-CN" altLang="en-US" u="sng">
                <a:sym typeface="+mn-ea"/>
              </a:rPr>
              <a:t>右孩子</a:t>
            </a:r>
            <a:endParaRPr lang="en-US" altLang="zh-CN" u="sng"/>
          </a:p>
          <a:p>
            <a:pPr marL="0" indent="0">
              <a:lnSpc>
                <a:spcPct val="100000"/>
              </a:lnSpc>
              <a:spcAft>
                <a:spcPts val="0"/>
              </a:spcAft>
              <a:buNone/>
            </a:pPr>
            <a:r>
              <a:rPr lang="en-US" altLang="zh-CN" u="sng"/>
              <a:t>(6)                        result=NextRegister();</a:t>
            </a:r>
            <a:endParaRPr lang="en-US" altLang="zh-CN" u="sng"/>
          </a:p>
          <a:p>
            <a:pPr marL="0" indent="0">
              <a:lnSpc>
                <a:spcPct val="100000"/>
              </a:lnSpc>
              <a:spcAft>
                <a:spcPts val="0"/>
              </a:spcAft>
              <a:buNone/>
            </a:pPr>
            <a:r>
              <a:rPr lang="en-US" altLang="zh-CN" u="sng"/>
              <a:t>(7)                        print(op(node),t1,t2,result);</a:t>
            </a:r>
            <a:endParaRPr lang="en-US" altLang="zh-CN" u="sng"/>
          </a:p>
          <a:p>
            <a:pPr marL="0" indent="0">
              <a:lnSpc>
                <a:spcPct val="100000"/>
              </a:lnSpc>
              <a:spcAft>
                <a:spcPts val="0"/>
              </a:spcAft>
              <a:buNone/>
            </a:pPr>
            <a:r>
              <a:rPr lang="en-US" altLang="zh-CN" u="sng"/>
              <a:t>(8)                        break;</a:t>
            </a:r>
            <a:endParaRPr lang="en-US" altLang="zh-CN" u="sng"/>
          </a:p>
          <a:p>
            <a:pPr marL="0" indent="0">
              <a:lnSpc>
                <a:spcPct val="100000"/>
              </a:lnSpc>
              <a:spcAft>
                <a:spcPts val="0"/>
              </a:spcAft>
              <a:buNone/>
            </a:pPr>
            <a:r>
              <a:rPr lang="en-US" altLang="zh-CN" u="sng"/>
              <a:t>(9)          case ID</a:t>
            </a:r>
            <a:r>
              <a:rPr lang="zh-CN" altLang="en-US" u="sng"/>
              <a:t>：</a:t>
            </a:r>
            <a:r>
              <a:rPr lang="en-US" altLang="zh-CN" u="sng"/>
              <a:t>t1=base(node);</a:t>
            </a:r>
            <a:endParaRPr lang="en-US" altLang="zh-CN" u="sng"/>
          </a:p>
          <a:p>
            <a:pPr marL="0" indent="0">
              <a:lnSpc>
                <a:spcPct val="100000"/>
              </a:lnSpc>
              <a:spcAft>
                <a:spcPts val="0"/>
              </a:spcAft>
              <a:buNone/>
            </a:pPr>
            <a:r>
              <a:rPr lang="en-US" altLang="zh-CN" u="sng"/>
              <a:t>(10)                      t2=offset(node);</a:t>
            </a:r>
            <a:endParaRPr lang="en-US" altLang="zh-CN" u="sng"/>
          </a:p>
          <a:p>
            <a:pPr marL="0" indent="0">
              <a:lnSpc>
                <a:spcPct val="100000"/>
              </a:lnSpc>
              <a:spcAft>
                <a:spcPts val="0"/>
              </a:spcAft>
              <a:buNone/>
            </a:pPr>
            <a:r>
              <a:rPr lang="en-US" altLang="zh-CN" u="sng"/>
              <a:t>(11)                      result=NextRegister();</a:t>
            </a:r>
            <a:endParaRPr lang="en-US" altLang="zh-CN" u="sng"/>
          </a:p>
          <a:p>
            <a:pPr marL="0" indent="0">
              <a:lnSpc>
                <a:spcPct val="100000"/>
              </a:lnSpc>
              <a:spcAft>
                <a:spcPts val="0"/>
              </a:spcAft>
              <a:buNone/>
            </a:pPr>
            <a:r>
              <a:rPr lang="en-US" altLang="zh-CN" u="sng"/>
              <a:t>(12)                      print(loadA0,t1,t2,result);</a:t>
            </a:r>
            <a:endParaRPr lang="en-US" altLang="zh-CN" u="sng"/>
          </a:p>
          <a:p>
            <a:pPr marL="0" indent="0">
              <a:lnSpc>
                <a:spcPct val="100000"/>
              </a:lnSpc>
              <a:spcAft>
                <a:spcPts val="0"/>
              </a:spcAft>
              <a:buNone/>
            </a:pPr>
            <a:r>
              <a:rPr lang="en-US" altLang="zh-CN" u="sng"/>
              <a:t>(13)                      break;</a:t>
            </a:r>
            <a:endParaRPr lang="en-US" altLang="zh-CN" u="sng"/>
          </a:p>
          <a:p>
            <a:pPr marL="0" indent="0">
              <a:lnSpc>
                <a:spcPct val="100000"/>
              </a:lnSpc>
              <a:spcAft>
                <a:spcPts val="0"/>
              </a:spcAft>
              <a:buNone/>
            </a:pPr>
            <a:r>
              <a:rPr lang="en-US" altLang="zh-CN" u="sng"/>
              <a:t>(14)        case Num: result=NextRegister();</a:t>
            </a:r>
            <a:endParaRPr lang="en-US" altLang="zh-CN" u="sng"/>
          </a:p>
          <a:p>
            <a:pPr marL="0" indent="0">
              <a:lnSpc>
                <a:spcPct val="100000"/>
              </a:lnSpc>
              <a:spcAft>
                <a:spcPts val="0"/>
              </a:spcAft>
              <a:buNone/>
            </a:pPr>
            <a:r>
              <a:rPr lang="en-US" altLang="zh-CN" u="sng"/>
              <a:t>(15)                      print(loadI,val(node),none,result);</a:t>
            </a:r>
            <a:endParaRPr lang="en-US" altLang="zh-CN" u="sng"/>
          </a:p>
          <a:p>
            <a:pPr marL="0" indent="0">
              <a:lnSpc>
                <a:spcPct val="100000"/>
              </a:lnSpc>
              <a:spcAft>
                <a:spcPts val="0"/>
              </a:spcAft>
              <a:buNone/>
            </a:pPr>
            <a:r>
              <a:rPr lang="en-US" altLang="zh-CN" u="sng"/>
              <a:t>(16)                      break;</a:t>
            </a:r>
            <a:endParaRPr lang="en-US" altLang="zh-CN" u="sng"/>
          </a:p>
          <a:p>
            <a:pPr marL="0" indent="0">
              <a:lnSpc>
                <a:spcPct val="100000"/>
              </a:lnSpc>
              <a:spcAft>
                <a:spcPts val="0"/>
              </a:spcAft>
              <a:buNone/>
            </a:pPr>
            <a:r>
              <a:rPr lang="en-US" altLang="zh-CN" u="sng"/>
              <a:t>(17)  return result;</a:t>
            </a:r>
            <a:endParaRPr lang="en-US" altLang="zh-CN" u="sng"/>
          </a:p>
          <a:p>
            <a:pPr marL="0">
              <a:lnSpc>
                <a:spcPct val="100000"/>
              </a:lnSpc>
              <a:spcAft>
                <a:spcPts val="0"/>
              </a:spcAft>
            </a:pPr>
            <a:endParaRPr lang="en-US" altLang="zh-CN" u="sng"/>
          </a:p>
        </p:txBody>
      </p:sp>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7345" y="53340"/>
            <a:ext cx="10968990" cy="1130300"/>
          </a:xfrm>
        </p:spPr>
        <p:txBody>
          <a:bodyPr>
            <a:normAutofit fontScale="90000"/>
          </a:bodyPr>
          <a:p>
            <a:r>
              <a:rPr lang="en-US" altLang="zh-CN" sz="2400">
                <a:sym typeface="+mn-ea"/>
              </a:rPr>
              <a:t>AST=&gt;</a:t>
            </a:r>
            <a:r>
              <a:rPr lang="zh-CN" altLang="en-US" sz="2400">
                <a:sym typeface="+mn-ea"/>
              </a:rPr>
              <a:t>三地址码（四元式）：算术表达式（手写说明</a:t>
            </a:r>
            <a:r>
              <a:rPr lang="en-US" altLang="zh-CN" sz="2400">
                <a:sym typeface="+mn-ea"/>
              </a:rPr>
              <a:t>/Explain)</a:t>
            </a:r>
            <a:br>
              <a:rPr lang="zh-CN" altLang="en-US" sz="2400">
                <a:sym typeface="+mn-ea"/>
              </a:rPr>
            </a:br>
            <a:r>
              <a:rPr lang="en-US" altLang="zh-CN" sz="2400">
                <a:sym typeface="+mn-ea"/>
              </a:rPr>
              <a:t>AST=&gt;Three address code</a:t>
            </a:r>
            <a:r>
              <a:rPr lang="zh-CN" altLang="en-US" sz="2400">
                <a:sym typeface="+mn-ea"/>
              </a:rPr>
              <a:t>：</a:t>
            </a:r>
            <a:r>
              <a:rPr lang="en-US" altLang="zh-CN" sz="2400">
                <a:sym typeface="+mn-ea"/>
              </a:rPr>
              <a:t>Expression</a:t>
            </a:r>
            <a:br>
              <a:rPr lang="en-US" altLang="zh-CN" sz="2400">
                <a:sym typeface="+mn-ea"/>
              </a:rPr>
            </a:br>
            <a:r>
              <a:rPr lang="zh-CN" altLang="en-US" sz="1800">
                <a:sym typeface="+mn-ea"/>
              </a:rPr>
              <a:t>（无寄存器与寻址模式的简单版本</a:t>
            </a:r>
            <a:r>
              <a:rPr lang="en-US" altLang="zh-CN" sz="1800">
                <a:sym typeface="+mn-ea"/>
              </a:rPr>
              <a:t>/Simple Version without register &amp; address mode)</a:t>
            </a:r>
            <a:endParaRPr lang="en-US" altLang="zh-CN" sz="1800">
              <a:sym typeface="+mn-ea"/>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3" name="椭圆 2"/>
          <p:cNvSpPr/>
          <p:nvPr/>
        </p:nvSpPr>
        <p:spPr>
          <a:xfrm>
            <a:off x="1829435" y="1323340"/>
            <a:ext cx="47752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sp>
        <p:nvSpPr>
          <p:cNvPr id="7" name="椭圆 6"/>
          <p:cNvSpPr/>
          <p:nvPr/>
        </p:nvSpPr>
        <p:spPr>
          <a:xfrm>
            <a:off x="1076960" y="1880235"/>
            <a:ext cx="47752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a:t>
            </a:r>
            <a:endParaRPr lang="en-US" altLang="zh-CN"/>
          </a:p>
        </p:txBody>
      </p:sp>
      <p:cxnSp>
        <p:nvCxnSpPr>
          <p:cNvPr id="9" name="直接连接符 8"/>
          <p:cNvCxnSpPr>
            <a:stCxn id="3" idx="3"/>
            <a:endCxn id="7" idx="7"/>
          </p:cNvCxnSpPr>
          <p:nvPr/>
        </p:nvCxnSpPr>
        <p:spPr>
          <a:xfrm flipH="1">
            <a:off x="1484630" y="1661795"/>
            <a:ext cx="414655" cy="276225"/>
          </a:xfrm>
          <a:prstGeom prst="line">
            <a:avLst/>
          </a:prstGeom>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2559685" y="1880235"/>
            <a:ext cx="47752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sp>
        <p:nvSpPr>
          <p:cNvPr id="21" name="椭圆 20"/>
          <p:cNvSpPr/>
          <p:nvPr/>
        </p:nvSpPr>
        <p:spPr>
          <a:xfrm>
            <a:off x="1807210" y="2437130"/>
            <a:ext cx="47752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b</a:t>
            </a:r>
            <a:endParaRPr lang="en-US" altLang="zh-CN"/>
          </a:p>
        </p:txBody>
      </p:sp>
      <p:cxnSp>
        <p:nvCxnSpPr>
          <p:cNvPr id="25" name="直接连接符 24"/>
          <p:cNvCxnSpPr>
            <a:stCxn id="16" idx="3"/>
            <a:endCxn id="21" idx="7"/>
          </p:cNvCxnSpPr>
          <p:nvPr/>
        </p:nvCxnSpPr>
        <p:spPr>
          <a:xfrm flipH="1">
            <a:off x="2214880" y="2218690"/>
            <a:ext cx="414655" cy="276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 idx="5"/>
            <a:endCxn id="16" idx="1"/>
          </p:cNvCxnSpPr>
          <p:nvPr/>
        </p:nvCxnSpPr>
        <p:spPr>
          <a:xfrm>
            <a:off x="2237105" y="1661795"/>
            <a:ext cx="392430" cy="276225"/>
          </a:xfrm>
          <a:prstGeom prst="line">
            <a:avLst/>
          </a:prstGeom>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289935" y="2437130"/>
            <a:ext cx="47752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3</a:t>
            </a:r>
            <a:endParaRPr lang="en-US" altLang="zh-CN"/>
          </a:p>
        </p:txBody>
      </p:sp>
      <p:cxnSp>
        <p:nvCxnSpPr>
          <p:cNvPr id="28" name="直接连接符 27"/>
          <p:cNvCxnSpPr>
            <a:stCxn id="16" idx="5"/>
            <a:endCxn id="27" idx="1"/>
          </p:cNvCxnSpPr>
          <p:nvPr/>
        </p:nvCxnSpPr>
        <p:spPr>
          <a:xfrm>
            <a:off x="2967355" y="2218690"/>
            <a:ext cx="392430" cy="276225"/>
          </a:xfrm>
          <a:prstGeom prst="line">
            <a:avLst/>
          </a:prstGeom>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843915" y="3288665"/>
            <a:ext cx="5819775" cy="2584450"/>
          </a:xfrm>
          <a:prstGeom prst="rect">
            <a:avLst/>
          </a:prstGeom>
          <a:noFill/>
        </p:spPr>
        <p:txBody>
          <a:bodyPr wrap="square" rtlCol="0">
            <a:spAutoFit/>
          </a:bodyPr>
          <a:p>
            <a:r>
              <a:rPr lang="en-US" altLang="zh-CN"/>
              <a:t>(1)</a:t>
            </a:r>
            <a:r>
              <a:rPr lang="zh-CN" altLang="en-US"/>
              <a:t>不管寻址</a:t>
            </a:r>
            <a:r>
              <a:rPr lang="zh-CN" altLang="en-US"/>
              <a:t>模式的简单三地址</a:t>
            </a:r>
            <a:r>
              <a:rPr lang="zh-CN" altLang="en-US"/>
              <a:t>码</a:t>
            </a:r>
            <a:endParaRPr lang="zh-CN" altLang="en-US"/>
          </a:p>
          <a:p>
            <a:r>
              <a:rPr lang="zh-CN" altLang="en-US"/>
              <a:t> </a:t>
            </a:r>
            <a:r>
              <a:rPr lang="en-US" altLang="zh-CN"/>
              <a:t>   Simple three address code (no address mode).</a:t>
            </a:r>
            <a:endParaRPr lang="zh-CN" altLang="en-US"/>
          </a:p>
          <a:p>
            <a:r>
              <a:rPr lang="en-US" altLang="zh-CN"/>
              <a:t>    t1=b+3;</a:t>
            </a:r>
            <a:endParaRPr lang="en-US" altLang="zh-CN"/>
          </a:p>
          <a:p>
            <a:r>
              <a:rPr lang="en-US" altLang="zh-CN"/>
              <a:t>    t2=a+t1;</a:t>
            </a:r>
            <a:endParaRPr lang="en-US" altLang="zh-CN"/>
          </a:p>
          <a:p>
            <a:endParaRPr lang="en-US" altLang="zh-CN"/>
          </a:p>
          <a:p>
            <a:r>
              <a:rPr lang="en-US" altLang="zh-CN"/>
              <a:t>****</a:t>
            </a:r>
            <a:r>
              <a:rPr lang="zh-CN" altLang="en-US"/>
              <a:t>对应的四元式形式的三地址码</a:t>
            </a:r>
            <a:endParaRPr lang="en-US" altLang="zh-CN"/>
          </a:p>
          <a:p>
            <a:r>
              <a:rPr lang="en-US" altLang="zh-CN"/>
              <a:t>     Quadruple form of TAC code)</a:t>
            </a:r>
            <a:endParaRPr lang="zh-CN" altLang="en-US"/>
          </a:p>
          <a:p>
            <a:r>
              <a:rPr lang="en-US" altLang="zh-CN"/>
              <a:t>    ( +,  b,  3,  t1)</a:t>
            </a:r>
            <a:endParaRPr lang="en-US" altLang="zh-CN"/>
          </a:p>
          <a:p>
            <a:r>
              <a:rPr lang="en-US" altLang="zh-CN"/>
              <a:t>    ( +,  a,  t1,  t2)</a:t>
            </a:r>
            <a:endParaRPr lang="en-US" altLang="zh-CN"/>
          </a:p>
        </p:txBody>
      </p:sp>
      <p:sp>
        <p:nvSpPr>
          <p:cNvPr id="32" name="内容占位符 2"/>
          <p:cNvSpPr>
            <a:spLocks noGrp="1"/>
          </p:cNvSpPr>
          <p:nvPr/>
        </p:nvSpPr>
        <p:spPr>
          <a:xfrm>
            <a:off x="6297930" y="1093470"/>
            <a:ext cx="5725160" cy="3441065"/>
          </a:xfrm>
          <a:prstGeom prst="rect">
            <a:avLst/>
          </a:prstGeom>
        </p:spPr>
        <p:txBody>
          <a:bodyPr vert="horz" lIns="90000" tIns="46800" rIns="90000" bIns="46800" rtlCol="0">
            <a:normAutofit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00000"/>
              </a:lnSpc>
              <a:spcAft>
                <a:spcPts val="0"/>
              </a:spcAft>
            </a:pPr>
            <a:r>
              <a:rPr lang="zh-CN" altLang="en-US" sz="1200"/>
              <a:t>编译器设计（第</a:t>
            </a:r>
            <a:r>
              <a:rPr lang="en-US" altLang="zh-CN" sz="1200"/>
              <a:t>2</a:t>
            </a:r>
            <a:r>
              <a:rPr lang="zh-CN" altLang="en-US" sz="1200"/>
              <a:t>版）</a:t>
            </a:r>
            <a:r>
              <a:rPr lang="en-US" altLang="zh-CN" sz="1200"/>
              <a:t>by Cooper</a:t>
            </a:r>
            <a:r>
              <a:rPr lang="zh-CN" altLang="en-US" sz="1200"/>
              <a:t>，</a:t>
            </a:r>
            <a:r>
              <a:rPr lang="en-US" altLang="zh-CN" sz="1200"/>
              <a:t>pp.254</a:t>
            </a:r>
            <a:endParaRPr lang="en-US" altLang="zh-CN" sz="1200"/>
          </a:p>
          <a:p>
            <a:pPr marL="0">
              <a:lnSpc>
                <a:spcPct val="100000"/>
              </a:lnSpc>
              <a:spcAft>
                <a:spcPts val="0"/>
              </a:spcAft>
            </a:pPr>
            <a:r>
              <a:rPr lang="en-US" altLang="zh-CN" sz="1200">
                <a:sym typeface="+mn-ea"/>
              </a:rPr>
              <a:t>Engineering a Compiler (2nd) by Cooper, pp.254</a:t>
            </a:r>
            <a:endParaRPr lang="en-US" altLang="zh-CN" sz="1200"/>
          </a:p>
          <a:p>
            <a:pPr marL="457200" lvl="1">
              <a:lnSpc>
                <a:spcPct val="100000"/>
              </a:lnSpc>
              <a:spcAft>
                <a:spcPts val="0"/>
              </a:spcAft>
            </a:pPr>
            <a:r>
              <a:rPr lang="zh-CN" altLang="en-US" sz="1000"/>
              <a:t>简化版（生成简单的三地址码）</a:t>
            </a:r>
            <a:r>
              <a:rPr lang="en-US" altLang="zh-CN" sz="1000"/>
              <a:t>/simple version(simple threess address code)</a:t>
            </a:r>
            <a:endParaRPr lang="zh-CN" altLang="en-US" sz="1000"/>
          </a:p>
          <a:p>
            <a:pPr marL="457200" lvl="1">
              <a:lnSpc>
                <a:spcPct val="100000"/>
              </a:lnSpc>
              <a:spcAft>
                <a:spcPts val="0"/>
              </a:spcAft>
            </a:pPr>
            <a:r>
              <a:rPr lang="zh-CN" altLang="en-US" sz="1000"/>
              <a:t>假定所有变量都有全局唯一的数字编号（用</a:t>
            </a:r>
            <a:r>
              <a:rPr lang="en-US" altLang="zh-CN" sz="1000"/>
              <a:t>id2num</a:t>
            </a:r>
            <a:r>
              <a:rPr lang="zh-CN" altLang="en-US" sz="1000"/>
              <a:t>函数获得）</a:t>
            </a:r>
            <a:endParaRPr lang="zh-CN" altLang="en-US" sz="1000"/>
          </a:p>
          <a:p>
            <a:pPr marL="228600" lvl="1" indent="0">
              <a:lnSpc>
                <a:spcPct val="100000"/>
              </a:lnSpc>
              <a:spcAft>
                <a:spcPts val="0"/>
              </a:spcAft>
              <a:buNone/>
            </a:pPr>
            <a:r>
              <a:rPr lang="en-US" altLang="zh-CN" sz="1000"/>
              <a:t>    Suppose all variables have a unique global digital numbering.</a:t>
            </a:r>
            <a:endParaRPr lang="en-US" altLang="zh-CN" sz="1000"/>
          </a:p>
          <a:p>
            <a:pPr marL="228600" lvl="1" indent="0">
              <a:lnSpc>
                <a:spcPct val="100000"/>
              </a:lnSpc>
              <a:spcAft>
                <a:spcPts val="0"/>
              </a:spcAft>
              <a:buNone/>
            </a:pPr>
            <a:r>
              <a:rPr lang="en-US" altLang="zh-CN" sz="1000"/>
              <a:t>    Suppose the unique number of id can be get with id2num() function.</a:t>
            </a:r>
            <a:endParaRPr lang="zh-CN" altLang="en-US" sz="1000"/>
          </a:p>
          <a:p>
            <a:pPr marL="457200" lvl="1">
              <a:lnSpc>
                <a:spcPct val="100000"/>
              </a:lnSpc>
              <a:spcAft>
                <a:spcPts val="0"/>
              </a:spcAft>
            </a:pPr>
            <a:r>
              <a:rPr lang="en-US" altLang="zh-CN" sz="1000"/>
              <a:t>NextTempNewVar()</a:t>
            </a:r>
            <a:r>
              <a:rPr lang="zh-CN" altLang="en-US" sz="1000"/>
              <a:t>生成一个新的局部变量</a:t>
            </a:r>
            <a:endParaRPr lang="zh-CN" altLang="en-US" sz="1000"/>
          </a:p>
          <a:p>
            <a:pPr marL="228600" lvl="1" indent="0">
              <a:lnSpc>
                <a:spcPct val="100000"/>
              </a:lnSpc>
              <a:spcAft>
                <a:spcPts val="0"/>
              </a:spcAft>
              <a:buNone/>
            </a:pPr>
            <a:r>
              <a:rPr lang="en-US" altLang="zh-CN" sz="1000"/>
              <a:t>    NextTempNewVar() create a new temporary variable id.</a:t>
            </a:r>
            <a:endParaRPr lang="en-US" altLang="zh-CN" sz="1000"/>
          </a:p>
          <a:p>
            <a:pPr marL="0" indent="0">
              <a:lnSpc>
                <a:spcPct val="100000"/>
              </a:lnSpc>
              <a:spcAft>
                <a:spcPts val="0"/>
              </a:spcAft>
              <a:buNone/>
            </a:pPr>
            <a:r>
              <a:rPr lang="en-US" altLang="zh-CN" sz="1200" u="sng"/>
              <a:t>(1)expr(node)</a:t>
            </a:r>
            <a:endParaRPr lang="en-US" altLang="zh-CN" sz="1200" u="sng"/>
          </a:p>
          <a:p>
            <a:pPr marL="0" indent="0">
              <a:lnSpc>
                <a:spcPct val="100000"/>
              </a:lnSpc>
              <a:spcAft>
                <a:spcPts val="0"/>
              </a:spcAft>
              <a:buNone/>
            </a:pPr>
            <a:r>
              <a:rPr lang="en-US" altLang="zh-CN" sz="1200" u="sng"/>
              <a:t>(2)    int result, t1, t2;</a:t>
            </a:r>
            <a:endParaRPr lang="en-US" altLang="zh-CN" sz="1200" u="sng"/>
          </a:p>
          <a:p>
            <a:pPr marL="0" indent="0">
              <a:lnSpc>
                <a:spcPct val="100000"/>
              </a:lnSpc>
              <a:spcAft>
                <a:spcPts val="0"/>
              </a:spcAft>
              <a:buNone/>
            </a:pPr>
            <a:r>
              <a:rPr lang="en-US" altLang="zh-CN" sz="1200" u="sng"/>
              <a:t>(3)    switch(type(node))</a:t>
            </a:r>
            <a:endParaRPr lang="en-US" altLang="zh-CN" sz="1200" u="sng"/>
          </a:p>
          <a:p>
            <a:pPr marL="0" indent="0">
              <a:lnSpc>
                <a:spcPct val="100000"/>
              </a:lnSpc>
              <a:spcAft>
                <a:spcPts val="0"/>
              </a:spcAft>
              <a:buNone/>
            </a:pPr>
            <a:r>
              <a:rPr lang="en-US" altLang="zh-CN" sz="1200" u="sng"/>
              <a:t>(4)          case ‘+’</a:t>
            </a:r>
            <a:r>
              <a:rPr lang="zh-CN" altLang="en-US" sz="1200" u="sng"/>
              <a:t>：</a:t>
            </a:r>
            <a:r>
              <a:rPr lang="en-US" altLang="zh-CN" sz="1200" u="sng"/>
              <a:t>t1=expr(leftchild(node));//</a:t>
            </a:r>
            <a:r>
              <a:rPr lang="zh-CN" altLang="en-US" sz="1200" u="sng"/>
              <a:t>访问左孩子</a:t>
            </a:r>
            <a:endParaRPr lang="en-US" altLang="zh-CN" sz="1200" u="sng"/>
          </a:p>
          <a:p>
            <a:pPr marL="0" indent="0">
              <a:lnSpc>
                <a:spcPct val="100000"/>
              </a:lnSpc>
              <a:spcAft>
                <a:spcPts val="0"/>
              </a:spcAft>
              <a:buNone/>
            </a:pPr>
            <a:r>
              <a:rPr lang="en-US" altLang="zh-CN" sz="1200" u="sng"/>
              <a:t>(5)                        t2=expr(rightchild(node));//</a:t>
            </a:r>
            <a:r>
              <a:rPr lang="zh-CN" altLang="en-US" sz="1200" u="sng"/>
              <a:t>访问右孩子</a:t>
            </a:r>
            <a:endParaRPr lang="en-US" altLang="zh-CN" sz="1200" u="sng"/>
          </a:p>
          <a:p>
            <a:pPr marL="0" indent="0">
              <a:lnSpc>
                <a:spcPct val="100000"/>
              </a:lnSpc>
              <a:spcAft>
                <a:spcPts val="0"/>
              </a:spcAft>
              <a:buNone/>
            </a:pPr>
            <a:r>
              <a:rPr lang="en-US" altLang="zh-CN" sz="1200" u="sng"/>
              <a:t>(6)                        result=NextTempNewVar();</a:t>
            </a:r>
            <a:endParaRPr lang="en-US" altLang="zh-CN" sz="1200" u="sng"/>
          </a:p>
          <a:p>
            <a:pPr marL="0" indent="0">
              <a:lnSpc>
                <a:spcPct val="100000"/>
              </a:lnSpc>
              <a:spcAft>
                <a:spcPts val="0"/>
              </a:spcAft>
              <a:buNone/>
            </a:pPr>
            <a:r>
              <a:rPr lang="en-US" altLang="zh-CN" sz="1200" u="sng"/>
              <a:t>(7)                        print(op(node),t1,t2,result);</a:t>
            </a:r>
            <a:endParaRPr lang="en-US" altLang="zh-CN" sz="1200" u="sng"/>
          </a:p>
          <a:p>
            <a:pPr marL="0" indent="0">
              <a:lnSpc>
                <a:spcPct val="100000"/>
              </a:lnSpc>
              <a:spcAft>
                <a:spcPts val="0"/>
              </a:spcAft>
              <a:buNone/>
            </a:pPr>
            <a:r>
              <a:rPr lang="en-US" altLang="zh-CN" sz="1200" u="sng"/>
              <a:t>(8)                        break;</a:t>
            </a:r>
            <a:endParaRPr lang="en-US" altLang="zh-CN" sz="1200" u="sng"/>
          </a:p>
          <a:p>
            <a:pPr marL="0" indent="0">
              <a:lnSpc>
                <a:spcPct val="100000"/>
              </a:lnSpc>
              <a:spcAft>
                <a:spcPts val="0"/>
              </a:spcAft>
              <a:buNone/>
            </a:pPr>
            <a:r>
              <a:rPr lang="en-US" altLang="zh-CN" sz="1200" u="sng"/>
              <a:t>(9)          case ID</a:t>
            </a:r>
            <a:r>
              <a:rPr lang="zh-CN" altLang="en-US" sz="1200" u="sng"/>
              <a:t>：</a:t>
            </a:r>
            <a:r>
              <a:rPr lang="en-US" altLang="zh-CN" sz="1200" u="sng"/>
              <a:t>result=id2num(node);</a:t>
            </a:r>
            <a:endParaRPr lang="en-US" altLang="zh-CN" sz="1200" u="sng"/>
          </a:p>
          <a:p>
            <a:pPr marL="0" indent="0">
              <a:lnSpc>
                <a:spcPct val="100000"/>
              </a:lnSpc>
              <a:spcAft>
                <a:spcPts val="0"/>
              </a:spcAft>
              <a:buNone/>
            </a:pPr>
            <a:r>
              <a:rPr lang="en-US" altLang="zh-CN" sz="1200" u="sng"/>
              <a:t>(10)                      break;</a:t>
            </a:r>
            <a:endParaRPr lang="en-US" altLang="zh-CN" sz="1200" u="sng"/>
          </a:p>
          <a:p>
            <a:pPr marL="0" indent="0">
              <a:lnSpc>
                <a:spcPct val="100000"/>
              </a:lnSpc>
              <a:spcAft>
                <a:spcPts val="0"/>
              </a:spcAft>
              <a:buNone/>
            </a:pPr>
            <a:r>
              <a:rPr lang="en-US" altLang="zh-CN" sz="1200" u="sng"/>
              <a:t>(11)        case Num: result= val(node);</a:t>
            </a:r>
            <a:endParaRPr lang="en-US" altLang="zh-CN" sz="1200" u="sng"/>
          </a:p>
          <a:p>
            <a:pPr marL="0" indent="0">
              <a:lnSpc>
                <a:spcPct val="100000"/>
              </a:lnSpc>
              <a:spcAft>
                <a:spcPts val="0"/>
              </a:spcAft>
              <a:buNone/>
            </a:pPr>
            <a:r>
              <a:rPr lang="en-US" altLang="zh-CN" sz="1200" u="sng"/>
              <a:t>(12)                      break;</a:t>
            </a:r>
            <a:endParaRPr lang="en-US" altLang="zh-CN" sz="1200" u="sng"/>
          </a:p>
          <a:p>
            <a:pPr marL="0" indent="0">
              <a:lnSpc>
                <a:spcPct val="100000"/>
              </a:lnSpc>
              <a:spcAft>
                <a:spcPts val="0"/>
              </a:spcAft>
              <a:buNone/>
            </a:pPr>
            <a:r>
              <a:rPr lang="en-US" altLang="zh-CN" sz="1200" u="sng"/>
              <a:t>(13)  return result;</a:t>
            </a:r>
            <a:endParaRPr lang="en-US" altLang="zh-CN" sz="1200" u="sng"/>
          </a:p>
          <a:p>
            <a:pPr marL="0">
              <a:lnSpc>
                <a:spcPct val="100000"/>
              </a:lnSpc>
              <a:spcAft>
                <a:spcPts val="0"/>
              </a:spcAft>
            </a:pPr>
            <a:endParaRPr lang="en-US" altLang="zh-CN" sz="1200" u="sng"/>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7345" y="53340"/>
            <a:ext cx="10968990" cy="1130300"/>
          </a:xfrm>
        </p:spPr>
        <p:txBody>
          <a:bodyPr>
            <a:normAutofit/>
          </a:bodyPr>
          <a:p>
            <a:r>
              <a:rPr lang="en-US" altLang="zh-CN" sz="2400">
                <a:sym typeface="+mn-ea"/>
              </a:rPr>
              <a:t>AST=&gt;</a:t>
            </a:r>
            <a:r>
              <a:rPr lang="zh-CN" altLang="en-US" sz="2400">
                <a:sym typeface="+mn-ea"/>
              </a:rPr>
              <a:t>三地址码（四元式）：算术表达式（手写说明</a:t>
            </a:r>
            <a:r>
              <a:rPr lang="en-US" altLang="zh-CN" sz="2400">
                <a:sym typeface="+mn-ea"/>
              </a:rPr>
              <a:t>/Explain)</a:t>
            </a:r>
            <a:br>
              <a:rPr lang="zh-CN" altLang="en-US" sz="2400">
                <a:sym typeface="+mn-ea"/>
              </a:rPr>
            </a:br>
            <a:r>
              <a:rPr lang="en-US" altLang="zh-CN" sz="2400">
                <a:sym typeface="+mn-ea"/>
              </a:rPr>
              <a:t>AST=&gt;Three address code</a:t>
            </a:r>
            <a:r>
              <a:rPr lang="zh-CN" altLang="en-US" sz="2400">
                <a:sym typeface="+mn-ea"/>
              </a:rPr>
              <a:t>：</a:t>
            </a:r>
            <a:r>
              <a:rPr lang="en-US" altLang="zh-CN" sz="2400">
                <a:sym typeface="+mn-ea"/>
              </a:rPr>
              <a:t>Expression</a:t>
            </a:r>
            <a:br>
              <a:rPr lang="en-US" altLang="zh-CN" sz="2400">
                <a:sym typeface="+mn-ea"/>
              </a:rPr>
            </a:br>
            <a:r>
              <a:rPr lang="zh-CN" altLang="en-US" sz="1800">
                <a:sym typeface="+mn-ea"/>
              </a:rPr>
              <a:t>（</a:t>
            </a:r>
            <a:r>
              <a:rPr lang="zh-CN" altLang="en-US" sz="1800">
                <a:sym typeface="+mn-ea"/>
              </a:rPr>
              <a:t>使用寄存器的简单版本</a:t>
            </a:r>
            <a:r>
              <a:rPr lang="en-US" altLang="zh-CN" sz="1800">
                <a:sym typeface="+mn-ea"/>
              </a:rPr>
              <a:t>/Simple Version with register)</a:t>
            </a:r>
            <a:endParaRPr lang="en-US" altLang="zh-CN" sz="1800">
              <a:sym typeface="+mn-ea"/>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3" name="椭圆 2"/>
          <p:cNvSpPr/>
          <p:nvPr/>
        </p:nvSpPr>
        <p:spPr>
          <a:xfrm>
            <a:off x="1829435" y="1323340"/>
            <a:ext cx="47752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sp>
        <p:nvSpPr>
          <p:cNvPr id="7" name="椭圆 6"/>
          <p:cNvSpPr/>
          <p:nvPr/>
        </p:nvSpPr>
        <p:spPr>
          <a:xfrm>
            <a:off x="1076960" y="1880235"/>
            <a:ext cx="47752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a:t>
            </a:r>
            <a:endParaRPr lang="en-US" altLang="zh-CN"/>
          </a:p>
        </p:txBody>
      </p:sp>
      <p:cxnSp>
        <p:nvCxnSpPr>
          <p:cNvPr id="9" name="直接连接符 8"/>
          <p:cNvCxnSpPr>
            <a:stCxn id="3" idx="3"/>
            <a:endCxn id="7" idx="7"/>
          </p:cNvCxnSpPr>
          <p:nvPr/>
        </p:nvCxnSpPr>
        <p:spPr>
          <a:xfrm flipH="1">
            <a:off x="1484630" y="1661795"/>
            <a:ext cx="414655" cy="276225"/>
          </a:xfrm>
          <a:prstGeom prst="line">
            <a:avLst/>
          </a:prstGeom>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2559685" y="1880235"/>
            <a:ext cx="47752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sp>
        <p:nvSpPr>
          <p:cNvPr id="21" name="椭圆 20"/>
          <p:cNvSpPr/>
          <p:nvPr/>
        </p:nvSpPr>
        <p:spPr>
          <a:xfrm>
            <a:off x="1807210" y="2437130"/>
            <a:ext cx="47752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b</a:t>
            </a:r>
            <a:endParaRPr lang="en-US" altLang="zh-CN"/>
          </a:p>
        </p:txBody>
      </p:sp>
      <p:cxnSp>
        <p:nvCxnSpPr>
          <p:cNvPr id="25" name="直接连接符 24"/>
          <p:cNvCxnSpPr>
            <a:stCxn id="16" idx="3"/>
            <a:endCxn id="21" idx="7"/>
          </p:cNvCxnSpPr>
          <p:nvPr/>
        </p:nvCxnSpPr>
        <p:spPr>
          <a:xfrm flipH="1">
            <a:off x="2214880" y="2218690"/>
            <a:ext cx="414655" cy="276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 idx="5"/>
            <a:endCxn id="16" idx="1"/>
          </p:cNvCxnSpPr>
          <p:nvPr/>
        </p:nvCxnSpPr>
        <p:spPr>
          <a:xfrm>
            <a:off x="2237105" y="1661795"/>
            <a:ext cx="392430" cy="276225"/>
          </a:xfrm>
          <a:prstGeom prst="line">
            <a:avLst/>
          </a:prstGeom>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289935" y="2437130"/>
            <a:ext cx="47752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3</a:t>
            </a:r>
            <a:endParaRPr lang="en-US" altLang="zh-CN"/>
          </a:p>
        </p:txBody>
      </p:sp>
      <p:cxnSp>
        <p:nvCxnSpPr>
          <p:cNvPr id="28" name="直接连接符 27"/>
          <p:cNvCxnSpPr>
            <a:stCxn id="16" idx="5"/>
            <a:endCxn id="27" idx="1"/>
          </p:cNvCxnSpPr>
          <p:nvPr/>
        </p:nvCxnSpPr>
        <p:spPr>
          <a:xfrm>
            <a:off x="2967355" y="2218690"/>
            <a:ext cx="392430" cy="276225"/>
          </a:xfrm>
          <a:prstGeom prst="line">
            <a:avLst/>
          </a:prstGeom>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785495" y="2994025"/>
            <a:ext cx="5819775" cy="3291840"/>
          </a:xfrm>
          <a:prstGeom prst="rect">
            <a:avLst/>
          </a:prstGeom>
          <a:noFill/>
        </p:spPr>
        <p:txBody>
          <a:bodyPr wrap="square" rtlCol="0">
            <a:spAutoFit/>
          </a:bodyPr>
          <a:p>
            <a:r>
              <a:rPr lang="en-US" altLang="zh-CN" sz="1600"/>
              <a:t>(1)</a:t>
            </a:r>
            <a:r>
              <a:rPr lang="zh-CN" altLang="en-US" sz="1600"/>
              <a:t>使用虚拟寄存器的简单三地址码</a:t>
            </a:r>
            <a:endParaRPr lang="zh-CN" altLang="en-US" sz="1600"/>
          </a:p>
          <a:p>
            <a:r>
              <a:rPr lang="zh-CN" altLang="en-US" sz="1600"/>
              <a:t> </a:t>
            </a:r>
            <a:r>
              <a:rPr lang="en-US" altLang="zh-CN" sz="1600"/>
              <a:t>   Simple three address code (with virtual registers).</a:t>
            </a:r>
            <a:endParaRPr lang="zh-CN" altLang="en-US" sz="1600"/>
          </a:p>
          <a:p>
            <a:r>
              <a:rPr lang="en-US" altLang="zh-CN" sz="1600"/>
              <a:t>    R1=a;  </a:t>
            </a:r>
            <a:endParaRPr lang="en-US" altLang="zh-CN" sz="1600"/>
          </a:p>
          <a:p>
            <a:r>
              <a:rPr lang="en-US" altLang="zh-CN" sz="1600"/>
              <a:t>    R2=b;</a:t>
            </a:r>
            <a:endParaRPr lang="en-US" altLang="zh-CN" sz="1600"/>
          </a:p>
          <a:p>
            <a:r>
              <a:rPr lang="en-US" altLang="zh-CN" sz="1600"/>
              <a:t>    R3=R2+3;</a:t>
            </a:r>
            <a:endParaRPr lang="en-US" altLang="zh-CN" sz="1600"/>
          </a:p>
          <a:p>
            <a:r>
              <a:rPr lang="en-US" altLang="zh-CN" sz="1600"/>
              <a:t>    R4=R1+R3;  //</a:t>
            </a:r>
            <a:endParaRPr lang="en-US" altLang="zh-CN" sz="1600"/>
          </a:p>
          <a:p>
            <a:endParaRPr lang="en-US" altLang="zh-CN" sz="1600"/>
          </a:p>
          <a:p>
            <a:r>
              <a:rPr lang="en-US" altLang="zh-CN" sz="1600"/>
              <a:t>****</a:t>
            </a:r>
            <a:r>
              <a:rPr lang="zh-CN" altLang="en-US" sz="1600"/>
              <a:t>对应的四元式形式的三地址码</a:t>
            </a:r>
            <a:endParaRPr lang="en-US" altLang="zh-CN" sz="1600"/>
          </a:p>
          <a:p>
            <a:r>
              <a:rPr lang="en-US" altLang="zh-CN" sz="1600"/>
              <a:t>     Quadruple form of TAC code)</a:t>
            </a:r>
            <a:endParaRPr lang="zh-CN" altLang="en-US" sz="1600"/>
          </a:p>
          <a:p>
            <a:r>
              <a:rPr lang="en-US" altLang="zh-CN" sz="1600"/>
              <a:t>    ( =,  a,   ,  R1)</a:t>
            </a:r>
            <a:endParaRPr lang="en-US" altLang="zh-CN" sz="1600"/>
          </a:p>
          <a:p>
            <a:r>
              <a:rPr lang="en-US" altLang="zh-CN" sz="1600"/>
              <a:t>    ( =,  b,   ,  R2)</a:t>
            </a:r>
            <a:endParaRPr lang="en-US" altLang="zh-CN" sz="1600"/>
          </a:p>
          <a:p>
            <a:r>
              <a:rPr lang="en-US" altLang="zh-CN" sz="1600"/>
              <a:t>    (+, R2,  3, R3)</a:t>
            </a:r>
            <a:endParaRPr lang="en-US" altLang="zh-CN" sz="1600"/>
          </a:p>
          <a:p>
            <a:r>
              <a:rPr lang="en-US" altLang="zh-CN" sz="1600"/>
              <a:t>    (+, R1, R3, R4)</a:t>
            </a:r>
            <a:endParaRPr lang="en-US" altLang="zh-CN" sz="1600"/>
          </a:p>
        </p:txBody>
      </p:sp>
      <p:sp>
        <p:nvSpPr>
          <p:cNvPr id="32" name="内容占位符 2"/>
          <p:cNvSpPr>
            <a:spLocks noGrp="1"/>
          </p:cNvSpPr>
          <p:nvPr/>
        </p:nvSpPr>
        <p:spPr>
          <a:xfrm>
            <a:off x="6297930" y="1093470"/>
            <a:ext cx="5725160" cy="3783965"/>
          </a:xfrm>
          <a:prstGeom prst="rect">
            <a:avLst/>
          </a:prstGeom>
        </p:spPr>
        <p:txBody>
          <a:bodyPr vert="horz" lIns="90000" tIns="46800" rIns="90000" bIns="46800" rtlCol="0">
            <a:normAutofit fontScale="9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00000"/>
              </a:lnSpc>
              <a:spcAft>
                <a:spcPts val="0"/>
              </a:spcAft>
            </a:pPr>
            <a:r>
              <a:rPr lang="zh-CN" altLang="en-US" sz="1200"/>
              <a:t>编译器设计（第</a:t>
            </a:r>
            <a:r>
              <a:rPr lang="en-US" altLang="zh-CN" sz="1200"/>
              <a:t>2</a:t>
            </a:r>
            <a:r>
              <a:rPr lang="zh-CN" altLang="en-US" sz="1200"/>
              <a:t>版）</a:t>
            </a:r>
            <a:r>
              <a:rPr lang="en-US" altLang="zh-CN" sz="1200"/>
              <a:t>by Cooper</a:t>
            </a:r>
            <a:r>
              <a:rPr lang="zh-CN" altLang="en-US" sz="1200"/>
              <a:t>，</a:t>
            </a:r>
            <a:r>
              <a:rPr lang="en-US" altLang="zh-CN" sz="1200"/>
              <a:t>pp.254</a:t>
            </a:r>
            <a:endParaRPr lang="en-US" altLang="zh-CN" sz="1200"/>
          </a:p>
          <a:p>
            <a:pPr marL="0">
              <a:lnSpc>
                <a:spcPct val="100000"/>
              </a:lnSpc>
              <a:spcAft>
                <a:spcPts val="0"/>
              </a:spcAft>
            </a:pPr>
            <a:r>
              <a:rPr lang="en-US" altLang="zh-CN" sz="1200">
                <a:sym typeface="+mn-ea"/>
              </a:rPr>
              <a:t>Engineering a Compiler (2nd) by Cooper, pp.254</a:t>
            </a:r>
            <a:endParaRPr lang="en-US" altLang="zh-CN" sz="1200"/>
          </a:p>
          <a:p>
            <a:pPr marL="457200" lvl="1">
              <a:lnSpc>
                <a:spcPct val="100000"/>
              </a:lnSpc>
              <a:spcAft>
                <a:spcPts val="0"/>
              </a:spcAft>
            </a:pPr>
            <a:r>
              <a:rPr lang="zh-CN" altLang="en-US" sz="1000"/>
              <a:t>简化版（生成简单的三地址码）</a:t>
            </a:r>
            <a:r>
              <a:rPr lang="en-US" altLang="zh-CN" sz="1000"/>
              <a:t>/simple version(simple threess address code)</a:t>
            </a:r>
            <a:endParaRPr lang="zh-CN" altLang="en-US" sz="1000"/>
          </a:p>
          <a:p>
            <a:pPr marL="457200" lvl="1">
              <a:lnSpc>
                <a:spcPct val="100000"/>
              </a:lnSpc>
              <a:spcAft>
                <a:spcPts val="0"/>
              </a:spcAft>
            </a:pPr>
            <a:r>
              <a:rPr lang="zh-CN" altLang="en-US" sz="1000"/>
              <a:t>假定有无限多个虚拟寄存器，每个虚拟寄存器有全局唯一</a:t>
            </a:r>
            <a:r>
              <a:rPr lang="zh-CN" altLang="en-US" sz="1000"/>
              <a:t>编号。</a:t>
            </a:r>
            <a:endParaRPr lang="zh-CN" altLang="en-US" sz="1000"/>
          </a:p>
          <a:p>
            <a:pPr marL="228600" lvl="1" indent="0">
              <a:lnSpc>
                <a:spcPct val="100000"/>
              </a:lnSpc>
              <a:spcAft>
                <a:spcPts val="0"/>
              </a:spcAft>
              <a:buNone/>
            </a:pPr>
            <a:r>
              <a:rPr lang="en-US" altLang="zh-CN" sz="1000"/>
              <a:t>    Suppose there are infinite virtual registers (each has unique global num).</a:t>
            </a:r>
            <a:endParaRPr lang="en-US" altLang="zh-CN" sz="1000"/>
          </a:p>
          <a:p>
            <a:pPr marL="400050" lvl="1" indent="-171450">
              <a:lnSpc>
                <a:spcPct val="100000"/>
              </a:lnSpc>
              <a:spcAft>
                <a:spcPts val="0"/>
              </a:spcAft>
              <a:buFont typeface="Wingdings" panose="05000000000000000000" charset="0"/>
              <a:buChar char="l"/>
            </a:pPr>
            <a:r>
              <a:rPr lang="en-US" altLang="zh-CN" sz="1000"/>
              <a:t>id</a:t>
            </a:r>
            <a:r>
              <a:rPr lang="zh-CN" altLang="en-US" sz="1000"/>
              <a:t>节点的文本可通过</a:t>
            </a:r>
            <a:r>
              <a:rPr lang="en-US" altLang="zh-CN" sz="1000"/>
              <a:t>text(node)</a:t>
            </a:r>
            <a:r>
              <a:rPr lang="zh-CN" altLang="en-US" sz="1000"/>
              <a:t>得到</a:t>
            </a:r>
            <a:r>
              <a:rPr lang="en-US" altLang="zh-CN" sz="1000"/>
              <a:t> / text(node) can get text of id node.</a:t>
            </a:r>
            <a:endParaRPr lang="en-US" altLang="zh-CN" sz="1000"/>
          </a:p>
          <a:p>
            <a:pPr marL="0" indent="0">
              <a:lnSpc>
                <a:spcPct val="100000"/>
              </a:lnSpc>
              <a:spcAft>
                <a:spcPts val="0"/>
              </a:spcAft>
              <a:buNone/>
            </a:pPr>
            <a:r>
              <a:rPr lang="en-US" altLang="zh-CN" sz="1200" u="sng"/>
              <a:t>(1)expr(node)</a:t>
            </a:r>
            <a:endParaRPr lang="en-US" altLang="zh-CN" sz="1200" u="sng"/>
          </a:p>
          <a:p>
            <a:pPr marL="0" indent="0">
              <a:lnSpc>
                <a:spcPct val="100000"/>
              </a:lnSpc>
              <a:spcAft>
                <a:spcPts val="0"/>
              </a:spcAft>
              <a:buNone/>
            </a:pPr>
            <a:r>
              <a:rPr lang="en-US" altLang="zh-CN" sz="1200" u="sng"/>
              <a:t>(2)    int result, t1, t2;</a:t>
            </a:r>
            <a:endParaRPr lang="en-US" altLang="zh-CN" sz="1200" u="sng"/>
          </a:p>
          <a:p>
            <a:pPr marL="0" indent="0">
              <a:lnSpc>
                <a:spcPct val="100000"/>
              </a:lnSpc>
              <a:spcAft>
                <a:spcPts val="0"/>
              </a:spcAft>
              <a:buNone/>
            </a:pPr>
            <a:r>
              <a:rPr lang="en-US" altLang="zh-CN" sz="1200" u="sng"/>
              <a:t>(3)    switch(type(node))</a:t>
            </a:r>
            <a:endParaRPr lang="en-US" altLang="zh-CN" sz="1200" u="sng"/>
          </a:p>
          <a:p>
            <a:pPr marL="0" indent="0">
              <a:lnSpc>
                <a:spcPct val="100000"/>
              </a:lnSpc>
              <a:spcAft>
                <a:spcPts val="0"/>
              </a:spcAft>
              <a:buNone/>
            </a:pPr>
            <a:r>
              <a:rPr lang="en-US" altLang="zh-CN" sz="1200" u="sng"/>
              <a:t>(4)          case ‘+’</a:t>
            </a:r>
            <a:r>
              <a:rPr lang="zh-CN" altLang="en-US" sz="1200" u="sng"/>
              <a:t>：</a:t>
            </a:r>
            <a:r>
              <a:rPr lang="en-US" altLang="zh-CN" sz="1200" u="sng"/>
              <a:t>t1=expr(leftchild(node));//</a:t>
            </a:r>
            <a:r>
              <a:rPr lang="zh-CN" altLang="en-US" sz="1200" u="sng"/>
              <a:t>访问左孩子</a:t>
            </a:r>
            <a:endParaRPr lang="en-US" altLang="zh-CN" sz="1200" u="sng"/>
          </a:p>
          <a:p>
            <a:pPr marL="0" indent="0">
              <a:lnSpc>
                <a:spcPct val="100000"/>
              </a:lnSpc>
              <a:spcAft>
                <a:spcPts val="0"/>
              </a:spcAft>
              <a:buNone/>
            </a:pPr>
            <a:r>
              <a:rPr lang="en-US" altLang="zh-CN" sz="1200" u="sng"/>
              <a:t>(5)                        t2=expr(rightchild(node));//</a:t>
            </a:r>
            <a:r>
              <a:rPr lang="zh-CN" altLang="en-US" sz="1200" u="sng"/>
              <a:t>访问右孩子</a:t>
            </a:r>
            <a:endParaRPr lang="en-US" altLang="zh-CN" sz="1200" u="sng"/>
          </a:p>
          <a:p>
            <a:pPr marL="0" indent="0">
              <a:lnSpc>
                <a:spcPct val="100000"/>
              </a:lnSpc>
              <a:spcAft>
                <a:spcPts val="0"/>
              </a:spcAft>
              <a:buNone/>
            </a:pPr>
            <a:r>
              <a:rPr lang="en-US" altLang="zh-CN" sz="1200" u="sng"/>
              <a:t>(6)                        result=NextRegister();</a:t>
            </a:r>
            <a:endParaRPr lang="en-US" altLang="zh-CN" sz="1200" u="sng"/>
          </a:p>
          <a:p>
            <a:pPr marL="0" indent="0">
              <a:lnSpc>
                <a:spcPct val="100000"/>
              </a:lnSpc>
              <a:spcAft>
                <a:spcPts val="0"/>
              </a:spcAft>
              <a:buNone/>
            </a:pPr>
            <a:r>
              <a:rPr lang="en-US" altLang="zh-CN" sz="1200" u="sng"/>
              <a:t>(7)                        print(op(node),t1,t2,result);</a:t>
            </a:r>
            <a:endParaRPr lang="en-US" altLang="zh-CN" sz="1200" u="sng"/>
          </a:p>
          <a:p>
            <a:pPr marL="0" indent="0">
              <a:lnSpc>
                <a:spcPct val="100000"/>
              </a:lnSpc>
              <a:spcAft>
                <a:spcPts val="0"/>
              </a:spcAft>
              <a:buNone/>
            </a:pPr>
            <a:r>
              <a:rPr lang="en-US" altLang="zh-CN" sz="1200" u="sng"/>
              <a:t>(8)                        break;</a:t>
            </a:r>
            <a:endParaRPr lang="en-US" altLang="zh-CN" sz="1200" u="sng"/>
          </a:p>
          <a:p>
            <a:pPr marL="0" indent="0">
              <a:lnSpc>
                <a:spcPct val="100000"/>
              </a:lnSpc>
              <a:spcAft>
                <a:spcPts val="0"/>
              </a:spcAft>
              <a:buNone/>
            </a:pPr>
            <a:r>
              <a:rPr lang="en-US" altLang="zh-CN" sz="1200" u="sng"/>
              <a:t>(9)          case ID</a:t>
            </a:r>
            <a:r>
              <a:rPr lang="zh-CN" altLang="en-US" sz="1200" u="sng"/>
              <a:t>：</a:t>
            </a:r>
            <a:r>
              <a:rPr lang="en-US" altLang="zh-CN" sz="1200" u="sng"/>
              <a:t>result=NextRegister(node);</a:t>
            </a:r>
            <a:endParaRPr lang="en-US" altLang="zh-CN" sz="1200" u="sng"/>
          </a:p>
          <a:p>
            <a:pPr marL="0" indent="0">
              <a:lnSpc>
                <a:spcPct val="100000"/>
              </a:lnSpc>
              <a:spcAft>
                <a:spcPts val="0"/>
              </a:spcAft>
              <a:buNone/>
            </a:pPr>
            <a:r>
              <a:rPr lang="en-US" altLang="zh-CN" sz="1200" u="sng"/>
              <a:t>(10)                     </a:t>
            </a:r>
            <a:r>
              <a:rPr lang="en-US" altLang="zh-CN" sz="1200" u="sng">
                <a:sym typeface="+mn-ea"/>
              </a:rPr>
              <a:t> print(”=”,text(node), none ,result);</a:t>
            </a:r>
            <a:endParaRPr lang="en-US" altLang="zh-CN" sz="1200" u="sng"/>
          </a:p>
          <a:p>
            <a:pPr marL="0" indent="0">
              <a:lnSpc>
                <a:spcPct val="100000"/>
              </a:lnSpc>
              <a:spcAft>
                <a:spcPts val="0"/>
              </a:spcAft>
              <a:buNone/>
            </a:pPr>
            <a:r>
              <a:rPr lang="en-US" altLang="zh-CN" sz="1200" u="sng"/>
              <a:t>(13)                      break;</a:t>
            </a:r>
            <a:endParaRPr lang="en-US" altLang="zh-CN" sz="1200" u="sng"/>
          </a:p>
          <a:p>
            <a:pPr marL="0" indent="0">
              <a:lnSpc>
                <a:spcPct val="100000"/>
              </a:lnSpc>
              <a:spcAft>
                <a:spcPts val="0"/>
              </a:spcAft>
              <a:buNone/>
            </a:pPr>
            <a:r>
              <a:rPr lang="en-US" altLang="zh-CN" sz="1200" u="sng"/>
              <a:t>(14)        case Num: result=NextRegister();</a:t>
            </a:r>
            <a:endParaRPr lang="en-US" altLang="zh-CN" sz="1200" u="sng"/>
          </a:p>
          <a:p>
            <a:pPr marL="0" indent="0">
              <a:lnSpc>
                <a:spcPct val="100000"/>
              </a:lnSpc>
              <a:spcAft>
                <a:spcPts val="0"/>
              </a:spcAft>
              <a:buNone/>
            </a:pPr>
            <a:r>
              <a:rPr lang="en-US" altLang="zh-CN" sz="1200" u="sng"/>
              <a:t>(15)                      print(”=”,val(node),none,result);</a:t>
            </a:r>
            <a:endParaRPr lang="en-US" altLang="zh-CN" sz="1200" u="sng"/>
          </a:p>
          <a:p>
            <a:pPr marL="0" indent="0">
              <a:lnSpc>
                <a:spcPct val="100000"/>
              </a:lnSpc>
              <a:spcAft>
                <a:spcPts val="0"/>
              </a:spcAft>
              <a:buNone/>
            </a:pPr>
            <a:r>
              <a:rPr lang="en-US" altLang="zh-CN" sz="1200" u="sng"/>
              <a:t>(16)                      break;</a:t>
            </a:r>
            <a:endParaRPr lang="en-US" altLang="zh-CN" sz="1200" u="sng"/>
          </a:p>
          <a:p>
            <a:pPr marL="0" indent="0">
              <a:lnSpc>
                <a:spcPct val="100000"/>
              </a:lnSpc>
              <a:spcAft>
                <a:spcPts val="0"/>
              </a:spcAft>
              <a:buNone/>
            </a:pPr>
            <a:r>
              <a:rPr lang="en-US" altLang="zh-CN" sz="1200" u="sng"/>
              <a:t>(17)  return result;</a:t>
            </a:r>
            <a:endParaRPr lang="en-US" altLang="zh-CN" sz="1200" u="sng"/>
          </a:p>
          <a:p>
            <a:pPr marL="0">
              <a:lnSpc>
                <a:spcPct val="100000"/>
              </a:lnSpc>
              <a:spcAft>
                <a:spcPts val="0"/>
              </a:spcAft>
            </a:pPr>
            <a:endParaRPr lang="en-US" altLang="zh-CN" sz="1200" u="sng"/>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7345" y="53340"/>
            <a:ext cx="10968990" cy="1130300"/>
          </a:xfrm>
        </p:spPr>
        <p:txBody>
          <a:bodyPr>
            <a:normAutofit fontScale="90000"/>
          </a:bodyPr>
          <a:p>
            <a:r>
              <a:rPr lang="en-US" altLang="zh-CN" sz="2400">
                <a:sym typeface="+mn-ea"/>
              </a:rPr>
              <a:t>AST=&gt;</a:t>
            </a:r>
            <a:r>
              <a:rPr lang="zh-CN" altLang="en-US" sz="2400">
                <a:sym typeface="+mn-ea"/>
              </a:rPr>
              <a:t>三地址码（四元式）：算术表达式（手写说明</a:t>
            </a:r>
            <a:r>
              <a:rPr lang="en-US" altLang="zh-CN" sz="2400">
                <a:sym typeface="+mn-ea"/>
              </a:rPr>
              <a:t>/Explain)</a:t>
            </a:r>
            <a:br>
              <a:rPr lang="zh-CN" altLang="en-US" sz="2400">
                <a:sym typeface="+mn-ea"/>
              </a:rPr>
            </a:br>
            <a:r>
              <a:rPr lang="en-US" altLang="zh-CN" sz="2400">
                <a:sym typeface="+mn-ea"/>
              </a:rPr>
              <a:t>AST=&gt;Three address code</a:t>
            </a:r>
            <a:r>
              <a:rPr lang="zh-CN" altLang="en-US" sz="2400">
                <a:sym typeface="+mn-ea"/>
              </a:rPr>
              <a:t>：</a:t>
            </a:r>
            <a:r>
              <a:rPr lang="en-US" altLang="zh-CN" sz="2400">
                <a:sym typeface="+mn-ea"/>
              </a:rPr>
              <a:t>Expression</a:t>
            </a:r>
            <a:br>
              <a:rPr lang="en-US" altLang="zh-CN" sz="2400">
                <a:sym typeface="+mn-ea"/>
              </a:rPr>
            </a:br>
            <a:r>
              <a:rPr lang="zh-CN" altLang="en-US" sz="2400">
                <a:sym typeface="+mn-ea"/>
              </a:rPr>
              <a:t>（使用寄存器</a:t>
            </a:r>
            <a:r>
              <a:rPr lang="en-US" altLang="zh-CN" sz="2400">
                <a:sym typeface="+mn-ea"/>
              </a:rPr>
              <a:t>&amp;</a:t>
            </a:r>
            <a:r>
              <a:rPr lang="zh-CN" altLang="en-US" sz="2400">
                <a:sym typeface="+mn-ea"/>
              </a:rPr>
              <a:t>存储</a:t>
            </a:r>
            <a:r>
              <a:rPr lang="zh-CN" altLang="en-US" sz="2400">
                <a:sym typeface="+mn-ea"/>
              </a:rPr>
              <a:t>管理的简单版本</a:t>
            </a:r>
            <a:r>
              <a:rPr lang="en-US" altLang="zh-CN" sz="2400">
                <a:sym typeface="+mn-ea"/>
              </a:rPr>
              <a:t>/Simple Version with register &amp; storage management)</a:t>
            </a:r>
            <a:br>
              <a:rPr lang="en-US" altLang="zh-CN" sz="2400">
                <a:sym typeface="+mn-ea"/>
              </a:rPr>
            </a:br>
            <a:endParaRPr lang="en-US" altLang="zh-CN" sz="2400">
              <a:sym typeface="+mn-ea"/>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3" name="内容占位符 2"/>
          <p:cNvSpPr>
            <a:spLocks noGrp="1"/>
          </p:cNvSpPr>
          <p:nvPr/>
        </p:nvSpPr>
        <p:spPr>
          <a:xfrm>
            <a:off x="5506720" y="1094105"/>
            <a:ext cx="6636385" cy="4759325"/>
          </a:xfrm>
          <a:prstGeom prst="rect">
            <a:avLst/>
          </a:prstGeom>
        </p:spPr>
        <p:txBody>
          <a:bodyPr vert="horz" lIns="90000" tIns="46800" rIns="90000" bIns="46800" rtlCol="0">
            <a:normAutofit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00000"/>
              </a:lnSpc>
              <a:spcAft>
                <a:spcPts val="0"/>
              </a:spcAft>
            </a:pPr>
            <a:r>
              <a:rPr lang="zh-CN" altLang="en-US"/>
              <a:t>编译器设计（第</a:t>
            </a:r>
            <a:r>
              <a:rPr lang="en-US" altLang="zh-CN"/>
              <a:t>2</a:t>
            </a:r>
            <a:r>
              <a:rPr lang="zh-CN" altLang="en-US"/>
              <a:t>版）</a:t>
            </a:r>
            <a:r>
              <a:rPr lang="en-US" altLang="zh-CN"/>
              <a:t>by Cooper</a:t>
            </a:r>
            <a:r>
              <a:rPr lang="zh-CN" altLang="en-US"/>
              <a:t>，</a:t>
            </a:r>
            <a:r>
              <a:rPr lang="en-US" altLang="zh-CN"/>
              <a:t>pp.254</a:t>
            </a:r>
            <a:endParaRPr lang="en-US" altLang="zh-CN"/>
          </a:p>
          <a:p>
            <a:pPr marL="0">
              <a:lnSpc>
                <a:spcPct val="100000"/>
              </a:lnSpc>
              <a:spcAft>
                <a:spcPts val="0"/>
              </a:spcAft>
            </a:pPr>
            <a:r>
              <a:rPr lang="en-US" altLang="zh-CN"/>
              <a:t>Engineering a Compiler (2nd) by Cooper, pp.254</a:t>
            </a:r>
            <a:endParaRPr lang="en-US" altLang="zh-CN"/>
          </a:p>
          <a:p>
            <a:pPr marL="0" indent="0">
              <a:lnSpc>
                <a:spcPct val="100000"/>
              </a:lnSpc>
              <a:spcAft>
                <a:spcPts val="0"/>
              </a:spcAft>
              <a:buNone/>
            </a:pPr>
            <a:r>
              <a:rPr lang="en-US" altLang="zh-CN" u="sng"/>
              <a:t>(1)expr(node)</a:t>
            </a:r>
            <a:endParaRPr lang="en-US" altLang="zh-CN" u="sng"/>
          </a:p>
          <a:p>
            <a:pPr marL="0" indent="0">
              <a:lnSpc>
                <a:spcPct val="100000"/>
              </a:lnSpc>
              <a:spcAft>
                <a:spcPts val="0"/>
              </a:spcAft>
              <a:buNone/>
            </a:pPr>
            <a:r>
              <a:rPr lang="en-US" altLang="zh-CN" u="sng"/>
              <a:t>(2)    int result, t1, t2;</a:t>
            </a:r>
            <a:endParaRPr lang="en-US" altLang="zh-CN" u="sng"/>
          </a:p>
          <a:p>
            <a:pPr marL="0" indent="0">
              <a:lnSpc>
                <a:spcPct val="100000"/>
              </a:lnSpc>
              <a:spcAft>
                <a:spcPts val="0"/>
              </a:spcAft>
              <a:buNone/>
            </a:pPr>
            <a:r>
              <a:rPr lang="en-US" altLang="zh-CN" u="sng"/>
              <a:t>(3)    switch(type(node))</a:t>
            </a:r>
            <a:endParaRPr lang="en-US" altLang="zh-CN" u="sng"/>
          </a:p>
          <a:p>
            <a:pPr marL="0" indent="0">
              <a:lnSpc>
                <a:spcPct val="100000"/>
              </a:lnSpc>
              <a:spcAft>
                <a:spcPts val="0"/>
              </a:spcAft>
              <a:buNone/>
            </a:pPr>
            <a:r>
              <a:rPr lang="en-US" altLang="zh-CN" u="sng"/>
              <a:t>(4)          case ‘+’</a:t>
            </a:r>
            <a:r>
              <a:rPr lang="zh-CN" altLang="en-US" u="sng"/>
              <a:t>：</a:t>
            </a:r>
            <a:r>
              <a:rPr lang="en-US" altLang="zh-CN" u="sng"/>
              <a:t>t1=expr(leftchild(node));//</a:t>
            </a:r>
            <a:r>
              <a:rPr lang="zh-CN" altLang="en-US" u="sng">
                <a:sym typeface="+mn-ea"/>
              </a:rPr>
              <a:t>左孩子</a:t>
            </a:r>
            <a:endParaRPr lang="en-US" altLang="zh-CN" u="sng"/>
          </a:p>
          <a:p>
            <a:pPr marL="0" indent="0">
              <a:lnSpc>
                <a:spcPct val="100000"/>
              </a:lnSpc>
              <a:spcAft>
                <a:spcPts val="0"/>
              </a:spcAft>
              <a:buNone/>
            </a:pPr>
            <a:r>
              <a:rPr lang="en-US" altLang="zh-CN" u="sng"/>
              <a:t>(5)                        t2=expr(rightchild(node));//</a:t>
            </a:r>
            <a:r>
              <a:rPr lang="zh-CN" altLang="en-US" u="sng">
                <a:sym typeface="+mn-ea"/>
              </a:rPr>
              <a:t>右孩子</a:t>
            </a:r>
            <a:endParaRPr lang="en-US" altLang="zh-CN" u="sng"/>
          </a:p>
          <a:p>
            <a:pPr marL="0" indent="0">
              <a:lnSpc>
                <a:spcPct val="100000"/>
              </a:lnSpc>
              <a:spcAft>
                <a:spcPts val="0"/>
              </a:spcAft>
              <a:buNone/>
            </a:pPr>
            <a:r>
              <a:rPr lang="en-US" altLang="zh-CN" u="sng"/>
              <a:t>(6)                        result=NextRegister();</a:t>
            </a:r>
            <a:endParaRPr lang="en-US" altLang="zh-CN" u="sng"/>
          </a:p>
          <a:p>
            <a:pPr marL="0" indent="0">
              <a:lnSpc>
                <a:spcPct val="100000"/>
              </a:lnSpc>
              <a:spcAft>
                <a:spcPts val="0"/>
              </a:spcAft>
              <a:buNone/>
            </a:pPr>
            <a:r>
              <a:rPr lang="en-US" altLang="zh-CN" u="sng"/>
              <a:t>(7)                        print(op(node),t1,t2,result);</a:t>
            </a:r>
            <a:endParaRPr lang="en-US" altLang="zh-CN" u="sng"/>
          </a:p>
          <a:p>
            <a:pPr marL="0" indent="0">
              <a:lnSpc>
                <a:spcPct val="100000"/>
              </a:lnSpc>
              <a:spcAft>
                <a:spcPts val="0"/>
              </a:spcAft>
              <a:buNone/>
            </a:pPr>
            <a:r>
              <a:rPr lang="en-US" altLang="zh-CN" u="sng"/>
              <a:t>(8)                        break;</a:t>
            </a:r>
            <a:endParaRPr lang="en-US" altLang="zh-CN" u="sng"/>
          </a:p>
          <a:p>
            <a:pPr marL="0" indent="0">
              <a:lnSpc>
                <a:spcPct val="100000"/>
              </a:lnSpc>
              <a:spcAft>
                <a:spcPts val="0"/>
              </a:spcAft>
              <a:buNone/>
            </a:pPr>
            <a:r>
              <a:rPr lang="en-US" altLang="zh-CN" u="sng"/>
              <a:t>(9)          case ID</a:t>
            </a:r>
            <a:r>
              <a:rPr lang="zh-CN" altLang="en-US" u="sng"/>
              <a:t>：</a:t>
            </a:r>
            <a:r>
              <a:rPr lang="en-US" altLang="zh-CN" u="sng"/>
              <a:t>t1=base(node);</a:t>
            </a:r>
            <a:endParaRPr lang="en-US" altLang="zh-CN" u="sng"/>
          </a:p>
          <a:p>
            <a:pPr marL="0" indent="0">
              <a:lnSpc>
                <a:spcPct val="100000"/>
              </a:lnSpc>
              <a:spcAft>
                <a:spcPts val="0"/>
              </a:spcAft>
              <a:buNone/>
            </a:pPr>
            <a:r>
              <a:rPr lang="en-US" altLang="zh-CN" u="sng"/>
              <a:t>(10)                      t2=offset(node);</a:t>
            </a:r>
            <a:endParaRPr lang="en-US" altLang="zh-CN" u="sng"/>
          </a:p>
          <a:p>
            <a:pPr marL="0" indent="0">
              <a:lnSpc>
                <a:spcPct val="100000"/>
              </a:lnSpc>
              <a:spcAft>
                <a:spcPts val="0"/>
              </a:spcAft>
              <a:buNone/>
            </a:pPr>
            <a:r>
              <a:rPr lang="en-US" altLang="zh-CN" u="sng"/>
              <a:t>(11)                      result=NextRegister();</a:t>
            </a:r>
            <a:endParaRPr lang="en-US" altLang="zh-CN" u="sng"/>
          </a:p>
          <a:p>
            <a:pPr marL="0" indent="0">
              <a:lnSpc>
                <a:spcPct val="100000"/>
              </a:lnSpc>
              <a:spcAft>
                <a:spcPts val="0"/>
              </a:spcAft>
              <a:buNone/>
            </a:pPr>
            <a:r>
              <a:rPr lang="en-US" altLang="zh-CN" u="sng"/>
              <a:t>(12)                      print(loadA0,t1,t2,result);</a:t>
            </a:r>
            <a:endParaRPr lang="en-US" altLang="zh-CN" u="sng"/>
          </a:p>
          <a:p>
            <a:pPr marL="0" indent="0">
              <a:lnSpc>
                <a:spcPct val="100000"/>
              </a:lnSpc>
              <a:spcAft>
                <a:spcPts val="0"/>
              </a:spcAft>
              <a:buNone/>
            </a:pPr>
            <a:r>
              <a:rPr lang="en-US" altLang="zh-CN" u="sng"/>
              <a:t>(13)                      break;</a:t>
            </a:r>
            <a:endParaRPr lang="en-US" altLang="zh-CN" u="sng"/>
          </a:p>
          <a:p>
            <a:pPr marL="0" indent="0">
              <a:lnSpc>
                <a:spcPct val="100000"/>
              </a:lnSpc>
              <a:spcAft>
                <a:spcPts val="0"/>
              </a:spcAft>
              <a:buNone/>
            </a:pPr>
            <a:r>
              <a:rPr lang="en-US" altLang="zh-CN" u="sng"/>
              <a:t>(14)        case Num: result=NextRegister();</a:t>
            </a:r>
            <a:endParaRPr lang="en-US" altLang="zh-CN" u="sng"/>
          </a:p>
          <a:p>
            <a:pPr marL="0" indent="0">
              <a:lnSpc>
                <a:spcPct val="100000"/>
              </a:lnSpc>
              <a:spcAft>
                <a:spcPts val="0"/>
              </a:spcAft>
              <a:buNone/>
            </a:pPr>
            <a:r>
              <a:rPr lang="en-US" altLang="zh-CN" u="sng"/>
              <a:t>(15)                      print(loadI,val(node),none,result);</a:t>
            </a:r>
            <a:endParaRPr lang="en-US" altLang="zh-CN" u="sng"/>
          </a:p>
          <a:p>
            <a:pPr marL="0" indent="0">
              <a:lnSpc>
                <a:spcPct val="100000"/>
              </a:lnSpc>
              <a:spcAft>
                <a:spcPts val="0"/>
              </a:spcAft>
              <a:buNone/>
            </a:pPr>
            <a:r>
              <a:rPr lang="en-US" altLang="zh-CN" u="sng"/>
              <a:t>(16)                      break;</a:t>
            </a:r>
            <a:endParaRPr lang="en-US" altLang="zh-CN" u="sng"/>
          </a:p>
          <a:p>
            <a:pPr marL="0" indent="0">
              <a:lnSpc>
                <a:spcPct val="100000"/>
              </a:lnSpc>
              <a:spcAft>
                <a:spcPts val="0"/>
              </a:spcAft>
              <a:buNone/>
            </a:pPr>
            <a:r>
              <a:rPr lang="en-US" altLang="zh-CN" u="sng"/>
              <a:t>(17)  return result;</a:t>
            </a:r>
            <a:endParaRPr lang="en-US" altLang="zh-CN" u="sng"/>
          </a:p>
          <a:p>
            <a:pPr marL="0">
              <a:lnSpc>
                <a:spcPct val="100000"/>
              </a:lnSpc>
              <a:spcAft>
                <a:spcPts val="0"/>
              </a:spcAft>
            </a:pPr>
            <a:endParaRPr lang="en-US" altLang="zh-CN" u="sng"/>
          </a:p>
        </p:txBody>
      </p:sp>
      <p:sp>
        <p:nvSpPr>
          <p:cNvPr id="7" name="椭圆 6"/>
          <p:cNvSpPr/>
          <p:nvPr/>
        </p:nvSpPr>
        <p:spPr>
          <a:xfrm>
            <a:off x="1829435" y="1323340"/>
            <a:ext cx="47752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sp>
        <p:nvSpPr>
          <p:cNvPr id="9" name="椭圆 8"/>
          <p:cNvSpPr/>
          <p:nvPr/>
        </p:nvSpPr>
        <p:spPr>
          <a:xfrm>
            <a:off x="1076960" y="1880235"/>
            <a:ext cx="47752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a:t>
            </a:r>
            <a:endParaRPr lang="en-US" altLang="zh-CN"/>
          </a:p>
        </p:txBody>
      </p:sp>
      <p:cxnSp>
        <p:nvCxnSpPr>
          <p:cNvPr id="16" name="直接连接符 15"/>
          <p:cNvCxnSpPr>
            <a:stCxn id="7" idx="3"/>
            <a:endCxn id="9" idx="7"/>
          </p:cNvCxnSpPr>
          <p:nvPr/>
        </p:nvCxnSpPr>
        <p:spPr>
          <a:xfrm flipH="1">
            <a:off x="1484630" y="1661795"/>
            <a:ext cx="414655" cy="276225"/>
          </a:xfrm>
          <a:prstGeom prst="line">
            <a:avLst/>
          </a:prstGeom>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2559685" y="1880235"/>
            <a:ext cx="47752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sp>
        <p:nvSpPr>
          <p:cNvPr id="25" name="椭圆 24"/>
          <p:cNvSpPr/>
          <p:nvPr/>
        </p:nvSpPr>
        <p:spPr>
          <a:xfrm>
            <a:off x="1807210" y="2437130"/>
            <a:ext cx="47752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b</a:t>
            </a:r>
            <a:endParaRPr lang="en-US" altLang="zh-CN"/>
          </a:p>
        </p:txBody>
      </p:sp>
      <p:cxnSp>
        <p:nvCxnSpPr>
          <p:cNvPr id="26" name="直接连接符 25"/>
          <p:cNvCxnSpPr>
            <a:stCxn id="21" idx="3"/>
            <a:endCxn id="25" idx="7"/>
          </p:cNvCxnSpPr>
          <p:nvPr/>
        </p:nvCxnSpPr>
        <p:spPr>
          <a:xfrm flipH="1">
            <a:off x="2214880" y="2218690"/>
            <a:ext cx="414655" cy="276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7" idx="5"/>
            <a:endCxn id="21" idx="1"/>
          </p:cNvCxnSpPr>
          <p:nvPr/>
        </p:nvCxnSpPr>
        <p:spPr>
          <a:xfrm>
            <a:off x="2237105" y="1661795"/>
            <a:ext cx="392430" cy="276225"/>
          </a:xfrm>
          <a:prstGeom prst="line">
            <a:avLst/>
          </a:prstGeom>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3289935" y="2437130"/>
            <a:ext cx="47752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3</a:t>
            </a:r>
            <a:endParaRPr lang="en-US" altLang="zh-CN"/>
          </a:p>
        </p:txBody>
      </p:sp>
      <p:cxnSp>
        <p:nvCxnSpPr>
          <p:cNvPr id="29" name="直接连接符 28"/>
          <p:cNvCxnSpPr>
            <a:stCxn id="21" idx="5"/>
            <a:endCxn id="28" idx="1"/>
          </p:cNvCxnSpPr>
          <p:nvPr/>
        </p:nvCxnSpPr>
        <p:spPr>
          <a:xfrm>
            <a:off x="2967355" y="2218690"/>
            <a:ext cx="392430" cy="276225"/>
          </a:xfrm>
          <a:prstGeom prst="line">
            <a:avLst/>
          </a:prstGeom>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47725" y="3162935"/>
            <a:ext cx="4632325" cy="1322070"/>
          </a:xfrm>
          <a:prstGeom prst="rect">
            <a:avLst/>
          </a:prstGeom>
          <a:noFill/>
        </p:spPr>
        <p:txBody>
          <a:bodyPr wrap="square" rtlCol="0">
            <a:spAutoFit/>
          </a:bodyPr>
          <a:p>
            <a:r>
              <a:rPr lang="en-US" sz="1600"/>
              <a:t>(1) loadA0   base(a),  offset(a),  R1</a:t>
            </a:r>
            <a:endParaRPr lang="en-US" sz="1600"/>
          </a:p>
          <a:p>
            <a:r>
              <a:rPr lang="en-US" sz="1600"/>
              <a:t>(2) loadA0   base(b),  offset(b),  R2</a:t>
            </a:r>
            <a:endParaRPr lang="en-US" sz="1600"/>
          </a:p>
          <a:p>
            <a:r>
              <a:rPr lang="en-US" sz="1600"/>
              <a:t>(3) loadI      3,    R3</a:t>
            </a:r>
            <a:endParaRPr lang="en-US" sz="1600"/>
          </a:p>
          <a:p>
            <a:r>
              <a:rPr lang="en-US" sz="1600"/>
              <a:t>(4) add        R2,   R3,    R4</a:t>
            </a:r>
            <a:endParaRPr lang="en-US" sz="1600"/>
          </a:p>
          <a:p>
            <a:r>
              <a:rPr lang="en-US" sz="1600"/>
              <a:t>(5) add        R1,   R4,    R5</a:t>
            </a:r>
            <a:endParaRPr lang="en-US" sz="1600"/>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7345" y="53340"/>
            <a:ext cx="10968990" cy="1130300"/>
          </a:xfrm>
        </p:spPr>
        <p:txBody>
          <a:bodyPr/>
          <a:p>
            <a:r>
              <a:rPr lang="en-US" altLang="zh-CN" sz="2400">
                <a:sym typeface="+mn-ea"/>
              </a:rPr>
              <a:t>AST=&gt;</a:t>
            </a:r>
            <a:r>
              <a:rPr lang="zh-CN" altLang="en-US" sz="2400">
                <a:sym typeface="+mn-ea"/>
              </a:rPr>
              <a:t>三地址码（四元式）：算术表达式</a:t>
            </a:r>
            <a:r>
              <a:rPr lang="zh-CN" altLang="en-US" sz="2400">
                <a:sym typeface="+mn-ea"/>
              </a:rPr>
              <a:t>（手写说明</a:t>
            </a:r>
            <a:r>
              <a:rPr lang="en-US" altLang="zh-CN" sz="2400">
                <a:sym typeface="+mn-ea"/>
              </a:rPr>
              <a:t>/Explain)</a:t>
            </a:r>
            <a:br>
              <a:rPr lang="zh-CN" altLang="en-US" sz="2400">
                <a:sym typeface="+mn-ea"/>
              </a:rPr>
            </a:br>
            <a:r>
              <a:rPr lang="en-US" altLang="zh-CN" sz="2400">
                <a:sym typeface="+mn-ea"/>
              </a:rPr>
              <a:t>AST=&gt;Three address code</a:t>
            </a:r>
            <a:r>
              <a:rPr lang="zh-CN" altLang="en-US" sz="2400">
                <a:sym typeface="+mn-ea"/>
              </a:rPr>
              <a:t>：</a:t>
            </a:r>
            <a:r>
              <a:rPr lang="en-US" altLang="zh-CN" sz="2400">
                <a:sym typeface="+mn-ea"/>
              </a:rPr>
              <a:t>Expression</a:t>
            </a:r>
            <a:endParaRPr lang="en-US" altLang="zh-CN" sz="2400">
              <a:sym typeface="+mn-ea"/>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7575550" y="683260"/>
            <a:ext cx="4565650" cy="2879725"/>
          </a:xfrm>
          <a:prstGeom prst="rect">
            <a:avLst/>
          </a:prstGeom>
        </p:spPr>
      </p:pic>
      <p:grpSp>
        <p:nvGrpSpPr>
          <p:cNvPr id="24" name="组合 23"/>
          <p:cNvGrpSpPr/>
          <p:nvPr/>
        </p:nvGrpSpPr>
        <p:grpSpPr>
          <a:xfrm>
            <a:off x="767080" y="2105660"/>
            <a:ext cx="4154805" cy="3298190"/>
            <a:chOff x="1268" y="3118"/>
            <a:chExt cx="6543" cy="5194"/>
          </a:xfrm>
        </p:grpSpPr>
        <p:graphicFrame>
          <p:nvGraphicFramePr>
            <p:cNvPr id="5" name="对象 4"/>
            <p:cNvGraphicFramePr/>
            <p:nvPr/>
          </p:nvGraphicFramePr>
          <p:xfrm>
            <a:off x="1381" y="3118"/>
            <a:ext cx="6430" cy="5194"/>
          </p:xfrm>
          <a:graphic>
            <a:graphicData uri="http://schemas.openxmlformats.org/presentationml/2006/ole">
              <mc:AlternateContent xmlns:mc="http://schemas.openxmlformats.org/markup-compatibility/2006">
                <mc:Choice xmlns:v="urn:schemas-microsoft-com:vml" Requires="v">
                  <p:oleObj spid="_x0000_s6" name="" r:id="rId2" imgW="2280285" imgH="1655445" progId="Visio.Drawing.15">
                    <p:embed/>
                  </p:oleObj>
                </mc:Choice>
                <mc:Fallback>
                  <p:oleObj name="" r:id="rId2" imgW="2280285" imgH="1655445" progId="Visio.Drawing.15">
                    <p:embed/>
                    <p:pic>
                      <p:nvPicPr>
                        <p:cNvPr id="0" name="图片 5"/>
                        <p:cNvPicPr/>
                        <p:nvPr/>
                      </p:nvPicPr>
                      <p:blipFill>
                        <a:blip r:embed="rId3"/>
                        <a:stretch>
                          <a:fillRect/>
                        </a:stretch>
                      </p:blipFill>
                      <p:spPr>
                        <a:xfrm>
                          <a:off x="1381" y="3118"/>
                          <a:ext cx="6430" cy="5194"/>
                        </a:xfrm>
                        <a:prstGeom prst="rect">
                          <a:avLst/>
                        </a:prstGeom>
                      </p:spPr>
                    </p:pic>
                  </p:oleObj>
                </mc:Fallback>
              </mc:AlternateContent>
            </a:graphicData>
          </a:graphic>
        </p:graphicFrame>
        <p:sp>
          <p:nvSpPr>
            <p:cNvPr id="10" name="椭圆 9"/>
            <p:cNvSpPr/>
            <p:nvPr/>
          </p:nvSpPr>
          <p:spPr>
            <a:xfrm>
              <a:off x="1268" y="648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4</a:t>
              </a:r>
              <a:endParaRPr lang="en-US" altLang="zh-CN">
                <a:solidFill>
                  <a:schemeClr val="tx1"/>
                </a:solidFill>
              </a:endParaRPr>
            </a:p>
          </p:txBody>
        </p:sp>
        <p:sp>
          <p:nvSpPr>
            <p:cNvPr id="11" name="椭圆 10"/>
            <p:cNvSpPr/>
            <p:nvPr/>
          </p:nvSpPr>
          <p:spPr>
            <a:xfrm>
              <a:off x="1813" y="446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2</a:t>
              </a:r>
              <a:endParaRPr lang="en-US" altLang="zh-CN">
                <a:solidFill>
                  <a:schemeClr val="tx1"/>
                </a:solidFill>
              </a:endParaRPr>
            </a:p>
          </p:txBody>
        </p:sp>
        <p:sp>
          <p:nvSpPr>
            <p:cNvPr id="12" name="椭圆 11"/>
            <p:cNvSpPr/>
            <p:nvPr/>
          </p:nvSpPr>
          <p:spPr>
            <a:xfrm>
              <a:off x="1381" y="547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3</a:t>
              </a:r>
              <a:endParaRPr lang="en-US" altLang="zh-CN">
                <a:solidFill>
                  <a:schemeClr val="tx1"/>
                </a:solidFill>
              </a:endParaRPr>
            </a:p>
          </p:txBody>
        </p:sp>
        <p:sp>
          <p:nvSpPr>
            <p:cNvPr id="13" name="椭圆 12"/>
            <p:cNvSpPr/>
            <p:nvPr/>
          </p:nvSpPr>
          <p:spPr>
            <a:xfrm>
              <a:off x="3864"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7</a:t>
              </a:r>
              <a:endParaRPr lang="en-US" altLang="zh-CN">
                <a:solidFill>
                  <a:schemeClr val="tx1"/>
                </a:solidFill>
              </a:endParaRPr>
            </a:p>
          </p:txBody>
        </p:sp>
        <p:sp>
          <p:nvSpPr>
            <p:cNvPr id="14" name="椭圆 13"/>
            <p:cNvSpPr/>
            <p:nvPr/>
          </p:nvSpPr>
          <p:spPr>
            <a:xfrm>
              <a:off x="3319" y="343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a:t>
              </a:r>
              <a:endParaRPr lang="en-US" altLang="zh-CN">
                <a:solidFill>
                  <a:schemeClr val="tx1"/>
                </a:solidFill>
              </a:endParaRPr>
            </a:p>
          </p:txBody>
        </p:sp>
        <p:sp>
          <p:nvSpPr>
            <p:cNvPr id="15" name="椭圆 14"/>
            <p:cNvSpPr/>
            <p:nvPr/>
          </p:nvSpPr>
          <p:spPr>
            <a:xfrm>
              <a:off x="2358"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6</a:t>
              </a:r>
              <a:endParaRPr lang="en-US" altLang="zh-CN">
                <a:solidFill>
                  <a:schemeClr val="tx1"/>
                </a:solidFill>
              </a:endParaRPr>
            </a:p>
          </p:txBody>
        </p:sp>
        <p:sp>
          <p:nvSpPr>
            <p:cNvPr id="17" name="椭圆 16"/>
            <p:cNvSpPr/>
            <p:nvPr/>
          </p:nvSpPr>
          <p:spPr>
            <a:xfrm>
              <a:off x="6799" y="4529"/>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8</a:t>
              </a:r>
              <a:endParaRPr lang="en-US" altLang="zh-CN">
                <a:solidFill>
                  <a:schemeClr val="tx1"/>
                </a:solidFill>
              </a:endParaRPr>
            </a:p>
          </p:txBody>
        </p:sp>
        <p:sp>
          <p:nvSpPr>
            <p:cNvPr id="18" name="椭圆 17"/>
            <p:cNvSpPr/>
            <p:nvPr/>
          </p:nvSpPr>
          <p:spPr>
            <a:xfrm>
              <a:off x="3560" y="6068"/>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5</a:t>
              </a:r>
              <a:endParaRPr lang="en-US" altLang="zh-CN">
                <a:solidFill>
                  <a:schemeClr val="tx1"/>
                </a:solidFill>
              </a:endParaRPr>
            </a:p>
          </p:txBody>
        </p:sp>
        <p:sp>
          <p:nvSpPr>
            <p:cNvPr id="19" name="椭圆 18"/>
            <p:cNvSpPr/>
            <p:nvPr/>
          </p:nvSpPr>
          <p:spPr>
            <a:xfrm>
              <a:off x="4500" y="526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9</a:t>
              </a:r>
              <a:endParaRPr lang="en-US" altLang="zh-CN">
                <a:solidFill>
                  <a:schemeClr val="tx1"/>
                </a:solidFill>
              </a:endParaRPr>
            </a:p>
          </p:txBody>
        </p:sp>
        <p:sp>
          <p:nvSpPr>
            <p:cNvPr id="20" name="椭圆 19"/>
            <p:cNvSpPr/>
            <p:nvPr/>
          </p:nvSpPr>
          <p:spPr>
            <a:xfrm>
              <a:off x="485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2" name="椭圆 21"/>
            <p:cNvSpPr/>
            <p:nvPr/>
          </p:nvSpPr>
          <p:spPr>
            <a:xfrm>
              <a:off x="632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3" name="椭圆 22"/>
            <p:cNvSpPr/>
            <p:nvPr/>
          </p:nvSpPr>
          <p:spPr>
            <a:xfrm>
              <a:off x="7266" y="5905"/>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11</a:t>
              </a:r>
              <a:endParaRPr lang="en-US" altLang="zh-CN">
                <a:solidFill>
                  <a:schemeClr val="tx1"/>
                </a:solidFill>
              </a:endParaRPr>
            </a:p>
          </p:txBody>
        </p:sp>
      </p:grpSp>
    </p:spTree>
    <p:custDataLst>
      <p:tags r:id="rId4"/>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Autofit/>
          </a:bodyPr>
          <a:p>
            <a:r>
              <a:rPr lang="en-US" altLang="zh-CN" sz="2000">
                <a:sym typeface="+mn-ea"/>
              </a:rPr>
              <a:t>AST=&gt;</a:t>
            </a:r>
            <a:r>
              <a:rPr lang="zh-CN" altLang="en-US" sz="2000">
                <a:sym typeface="+mn-ea"/>
              </a:rPr>
              <a:t>三地址码（四元式）：布尔表达式与控制流语句</a:t>
            </a:r>
            <a:br>
              <a:rPr lang="zh-CN" altLang="en-US" sz="2000">
                <a:sym typeface="+mn-ea"/>
              </a:rPr>
            </a:br>
            <a:r>
              <a:rPr lang="en-US" altLang="zh-CN" sz="2000">
                <a:sym typeface="+mn-ea"/>
              </a:rPr>
              <a:t>AST=&gt;Three address code</a:t>
            </a:r>
            <a:r>
              <a:rPr lang="zh-CN" altLang="en-US" sz="2000">
                <a:sym typeface="+mn-ea"/>
              </a:rPr>
              <a:t>：</a:t>
            </a:r>
            <a:r>
              <a:rPr lang="en-US" altLang="zh-CN" sz="2000">
                <a:sym typeface="+mn-ea"/>
              </a:rPr>
              <a:t>boolean exp &amp; control flow statement</a:t>
            </a:r>
            <a:endParaRPr lang="en-US" altLang="zh-CN" sz="2000">
              <a:sym typeface="+mn-ea"/>
            </a:endParaRPr>
          </a:p>
        </p:txBody>
      </p:sp>
      <p:sp>
        <p:nvSpPr>
          <p:cNvPr id="3" name="内容占位符 2"/>
          <p:cNvSpPr>
            <a:spLocks noGrp="1"/>
          </p:cNvSpPr>
          <p:nvPr>
            <p:ph idx="1"/>
          </p:nvPr>
        </p:nvSpPr>
        <p:spPr>
          <a:xfrm>
            <a:off x="5607685" y="1490345"/>
            <a:ext cx="6303645" cy="4759325"/>
          </a:xfrm>
        </p:spPr>
        <p:txBody>
          <a:bodyPr>
            <a:normAutofit lnSpcReduction="10000"/>
          </a:bodyPr>
          <a:p>
            <a:pPr marL="0">
              <a:lnSpc>
                <a:spcPct val="100000"/>
              </a:lnSpc>
              <a:spcAft>
                <a:spcPts val="0"/>
              </a:spcAft>
            </a:pPr>
            <a:r>
              <a:rPr lang="en-US" altLang="zh-CN"/>
              <a:t>while-do</a:t>
            </a:r>
            <a:r>
              <a:rPr lang="zh-CN" altLang="en-US"/>
              <a:t>？树结构修改</a:t>
            </a:r>
            <a:r>
              <a:rPr lang="en-US" altLang="zh-CN"/>
              <a:t>——while(cond,body)</a:t>
            </a:r>
            <a:endParaRPr lang="zh-CN" altLang="en-US"/>
          </a:p>
          <a:p>
            <a:pPr marL="0">
              <a:lnSpc>
                <a:spcPct val="100000"/>
              </a:lnSpc>
              <a:spcAft>
                <a:spcPts val="0"/>
              </a:spcAft>
            </a:pPr>
            <a:r>
              <a:rPr lang="zh-CN" altLang="en-US"/>
              <a:t>布尔表达式计算顺序（遍历顺序，决定了计算</a:t>
            </a:r>
            <a:r>
              <a:rPr lang="zh-CN" altLang="en-US"/>
              <a:t>顺序）</a:t>
            </a:r>
            <a:endParaRPr lang="zh-CN" altLang="en-US"/>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pSp>
        <p:nvGrpSpPr>
          <p:cNvPr id="24" name="组合 23"/>
          <p:cNvGrpSpPr/>
          <p:nvPr/>
        </p:nvGrpSpPr>
        <p:grpSpPr>
          <a:xfrm>
            <a:off x="767080" y="2105660"/>
            <a:ext cx="4154805" cy="3298190"/>
            <a:chOff x="1268" y="3118"/>
            <a:chExt cx="6543" cy="5194"/>
          </a:xfrm>
        </p:grpSpPr>
        <p:graphicFrame>
          <p:nvGraphicFramePr>
            <p:cNvPr id="7" name="对象 6"/>
            <p:cNvGraphicFramePr/>
            <p:nvPr/>
          </p:nvGraphicFramePr>
          <p:xfrm>
            <a:off x="1381" y="3118"/>
            <a:ext cx="6430" cy="5194"/>
          </p:xfrm>
          <a:graphic>
            <a:graphicData uri="http://schemas.openxmlformats.org/presentationml/2006/ole">
              <mc:AlternateContent xmlns:mc="http://schemas.openxmlformats.org/markup-compatibility/2006">
                <mc:Choice xmlns:v="urn:schemas-microsoft-com:vml" Requires="v">
                  <p:oleObj spid="_x0000_s8" name="" r:id="rId1" imgW="2280285" imgH="1655445" progId="Visio.Drawing.15">
                    <p:embed/>
                  </p:oleObj>
                </mc:Choice>
                <mc:Fallback>
                  <p:oleObj name="" r:id="rId1" imgW="2280285" imgH="1655445" progId="Visio.Drawing.15">
                    <p:embed/>
                    <p:pic>
                      <p:nvPicPr>
                        <p:cNvPr id="0" name="图片 5"/>
                        <p:cNvPicPr/>
                        <p:nvPr/>
                      </p:nvPicPr>
                      <p:blipFill>
                        <a:blip r:embed="rId2"/>
                        <a:stretch>
                          <a:fillRect/>
                        </a:stretch>
                      </p:blipFill>
                      <p:spPr>
                        <a:xfrm>
                          <a:off x="1381" y="3118"/>
                          <a:ext cx="6430" cy="5194"/>
                        </a:xfrm>
                        <a:prstGeom prst="rect">
                          <a:avLst/>
                        </a:prstGeom>
                      </p:spPr>
                    </p:pic>
                  </p:oleObj>
                </mc:Fallback>
              </mc:AlternateContent>
            </a:graphicData>
          </a:graphic>
        </p:graphicFrame>
        <p:sp>
          <p:nvSpPr>
            <p:cNvPr id="10" name="椭圆 9"/>
            <p:cNvSpPr/>
            <p:nvPr/>
          </p:nvSpPr>
          <p:spPr>
            <a:xfrm>
              <a:off x="1268" y="648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4</a:t>
              </a:r>
              <a:endParaRPr lang="en-US" altLang="zh-CN">
                <a:solidFill>
                  <a:schemeClr val="tx1"/>
                </a:solidFill>
              </a:endParaRPr>
            </a:p>
          </p:txBody>
        </p:sp>
        <p:sp>
          <p:nvSpPr>
            <p:cNvPr id="11" name="椭圆 10"/>
            <p:cNvSpPr/>
            <p:nvPr/>
          </p:nvSpPr>
          <p:spPr>
            <a:xfrm>
              <a:off x="1813" y="446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2</a:t>
              </a:r>
              <a:endParaRPr lang="en-US" altLang="zh-CN">
                <a:solidFill>
                  <a:schemeClr val="tx1"/>
                </a:solidFill>
              </a:endParaRPr>
            </a:p>
          </p:txBody>
        </p:sp>
        <p:sp>
          <p:nvSpPr>
            <p:cNvPr id="12" name="椭圆 11"/>
            <p:cNvSpPr/>
            <p:nvPr/>
          </p:nvSpPr>
          <p:spPr>
            <a:xfrm>
              <a:off x="1381" y="547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3</a:t>
              </a:r>
              <a:endParaRPr lang="en-US" altLang="zh-CN">
                <a:solidFill>
                  <a:schemeClr val="tx1"/>
                </a:solidFill>
              </a:endParaRPr>
            </a:p>
          </p:txBody>
        </p:sp>
        <p:sp>
          <p:nvSpPr>
            <p:cNvPr id="13" name="椭圆 12"/>
            <p:cNvSpPr/>
            <p:nvPr/>
          </p:nvSpPr>
          <p:spPr>
            <a:xfrm>
              <a:off x="3864"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7</a:t>
              </a:r>
              <a:endParaRPr lang="en-US" altLang="zh-CN">
                <a:solidFill>
                  <a:schemeClr val="tx1"/>
                </a:solidFill>
              </a:endParaRPr>
            </a:p>
          </p:txBody>
        </p:sp>
        <p:sp>
          <p:nvSpPr>
            <p:cNvPr id="14" name="椭圆 13"/>
            <p:cNvSpPr/>
            <p:nvPr/>
          </p:nvSpPr>
          <p:spPr>
            <a:xfrm>
              <a:off x="3319" y="343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a:t>
              </a:r>
              <a:endParaRPr lang="en-US" altLang="zh-CN">
                <a:solidFill>
                  <a:schemeClr val="tx1"/>
                </a:solidFill>
              </a:endParaRPr>
            </a:p>
          </p:txBody>
        </p:sp>
        <p:sp>
          <p:nvSpPr>
            <p:cNvPr id="15" name="椭圆 14"/>
            <p:cNvSpPr/>
            <p:nvPr/>
          </p:nvSpPr>
          <p:spPr>
            <a:xfrm>
              <a:off x="2358"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6</a:t>
              </a:r>
              <a:endParaRPr lang="en-US" altLang="zh-CN">
                <a:solidFill>
                  <a:schemeClr val="tx1"/>
                </a:solidFill>
              </a:endParaRPr>
            </a:p>
          </p:txBody>
        </p:sp>
        <p:sp>
          <p:nvSpPr>
            <p:cNvPr id="17" name="椭圆 16"/>
            <p:cNvSpPr/>
            <p:nvPr/>
          </p:nvSpPr>
          <p:spPr>
            <a:xfrm>
              <a:off x="6799" y="4529"/>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8</a:t>
              </a:r>
              <a:endParaRPr lang="en-US" altLang="zh-CN">
                <a:solidFill>
                  <a:schemeClr val="tx1"/>
                </a:solidFill>
              </a:endParaRPr>
            </a:p>
          </p:txBody>
        </p:sp>
        <p:sp>
          <p:nvSpPr>
            <p:cNvPr id="18" name="椭圆 17"/>
            <p:cNvSpPr/>
            <p:nvPr/>
          </p:nvSpPr>
          <p:spPr>
            <a:xfrm>
              <a:off x="3560" y="6068"/>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5</a:t>
              </a:r>
              <a:endParaRPr lang="en-US" altLang="zh-CN">
                <a:solidFill>
                  <a:schemeClr val="tx1"/>
                </a:solidFill>
              </a:endParaRPr>
            </a:p>
          </p:txBody>
        </p:sp>
        <p:sp>
          <p:nvSpPr>
            <p:cNvPr id="19" name="椭圆 18"/>
            <p:cNvSpPr/>
            <p:nvPr/>
          </p:nvSpPr>
          <p:spPr>
            <a:xfrm>
              <a:off x="4500" y="526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9</a:t>
              </a:r>
              <a:endParaRPr lang="en-US" altLang="zh-CN">
                <a:solidFill>
                  <a:schemeClr val="tx1"/>
                </a:solidFill>
              </a:endParaRPr>
            </a:p>
          </p:txBody>
        </p:sp>
        <p:sp>
          <p:nvSpPr>
            <p:cNvPr id="20" name="椭圆 19"/>
            <p:cNvSpPr/>
            <p:nvPr/>
          </p:nvSpPr>
          <p:spPr>
            <a:xfrm>
              <a:off x="485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2" name="椭圆 21"/>
            <p:cNvSpPr/>
            <p:nvPr/>
          </p:nvSpPr>
          <p:spPr>
            <a:xfrm>
              <a:off x="632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3" name="椭圆 22"/>
            <p:cNvSpPr/>
            <p:nvPr/>
          </p:nvSpPr>
          <p:spPr>
            <a:xfrm>
              <a:off x="7266" y="5905"/>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11</a:t>
              </a:r>
              <a:endParaRPr lang="en-US" altLang="zh-CN">
                <a:solidFill>
                  <a:schemeClr val="tx1"/>
                </a:solidFill>
              </a:endParaRPr>
            </a:p>
          </p:txBody>
        </p:sp>
      </p:grpSp>
    </p:spTree>
    <p:custDataLst>
      <p:tags r:id="rId3"/>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246380"/>
            <a:ext cx="10968990" cy="1067435"/>
          </a:xfrm>
        </p:spPr>
        <p:txBody>
          <a:bodyPr>
            <a:noAutofit/>
          </a:bodyPr>
          <a:p>
            <a:r>
              <a:rPr lang="en-US" altLang="zh-CN" sz="2000">
                <a:sym typeface="+mn-ea"/>
              </a:rPr>
              <a:t>AST=&gt;</a:t>
            </a:r>
            <a:r>
              <a:rPr lang="zh-CN" altLang="en-US" sz="2000">
                <a:sym typeface="+mn-ea"/>
              </a:rPr>
              <a:t>三地址码（四元式）：布尔表达式与控制流</a:t>
            </a:r>
            <a:r>
              <a:rPr lang="zh-CN" altLang="en-US" sz="2000">
                <a:sym typeface="+mn-ea"/>
              </a:rPr>
              <a:t>语句</a:t>
            </a:r>
            <a:br>
              <a:rPr lang="zh-CN" altLang="en-US" sz="2000">
                <a:sym typeface="+mn-ea"/>
              </a:rPr>
            </a:br>
            <a:r>
              <a:rPr lang="en-US" altLang="zh-CN" sz="2000">
                <a:sym typeface="+mn-ea"/>
              </a:rPr>
              <a:t>AST=&gt;Three address code</a:t>
            </a:r>
            <a:r>
              <a:rPr lang="zh-CN" altLang="en-US" sz="2000">
                <a:sym typeface="+mn-ea"/>
              </a:rPr>
              <a:t>：</a:t>
            </a:r>
            <a:r>
              <a:rPr lang="en-US" altLang="zh-CN" sz="2000">
                <a:sym typeface="+mn-ea"/>
              </a:rPr>
              <a:t>boolean exp &amp; control flow statement</a:t>
            </a:r>
            <a:endParaRPr lang="en-US" altLang="zh-CN" sz="2000">
              <a:sym typeface="+mn-ea"/>
            </a:endParaRPr>
          </a:p>
        </p:txBody>
      </p:sp>
      <p:sp>
        <p:nvSpPr>
          <p:cNvPr id="3" name="内容占位符 2"/>
          <p:cNvSpPr>
            <a:spLocks noGrp="1"/>
          </p:cNvSpPr>
          <p:nvPr>
            <p:ph idx="1"/>
          </p:nvPr>
        </p:nvSpPr>
        <p:spPr>
          <a:xfrm>
            <a:off x="5607685" y="1490345"/>
            <a:ext cx="6303645" cy="909955"/>
          </a:xfrm>
        </p:spPr>
        <p:txBody>
          <a:bodyPr>
            <a:normAutofit lnSpcReduction="10000"/>
          </a:bodyPr>
          <a:p>
            <a:pPr marL="0">
              <a:lnSpc>
                <a:spcPct val="100000"/>
              </a:lnSpc>
              <a:spcAft>
                <a:spcPts val="0"/>
              </a:spcAft>
            </a:pPr>
            <a:r>
              <a:rPr lang="en-US" altLang="zh-CN"/>
              <a:t>while-do</a:t>
            </a:r>
            <a:r>
              <a:rPr lang="zh-CN" altLang="en-US"/>
              <a:t>？树结构修改</a:t>
            </a:r>
            <a:r>
              <a:rPr lang="en-US" altLang="zh-CN"/>
              <a:t>——while(cond,body)</a:t>
            </a:r>
            <a:endParaRPr lang="zh-CN" altLang="en-US"/>
          </a:p>
          <a:p>
            <a:pPr marL="0">
              <a:lnSpc>
                <a:spcPct val="100000"/>
              </a:lnSpc>
              <a:spcAft>
                <a:spcPts val="0"/>
              </a:spcAft>
            </a:pPr>
            <a:r>
              <a:rPr lang="zh-CN" altLang="en-US"/>
              <a:t>布尔表达式计算顺序（遍历顺序，决定了计算</a:t>
            </a:r>
            <a:r>
              <a:rPr lang="zh-CN" altLang="en-US"/>
              <a:t>顺序）</a:t>
            </a:r>
            <a:endParaRPr lang="zh-CN" altLang="en-US"/>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pSp>
        <p:nvGrpSpPr>
          <p:cNvPr id="24" name="组合 23"/>
          <p:cNvGrpSpPr/>
          <p:nvPr/>
        </p:nvGrpSpPr>
        <p:grpSpPr>
          <a:xfrm>
            <a:off x="767080" y="2105660"/>
            <a:ext cx="4154805" cy="3298190"/>
            <a:chOff x="1268" y="3118"/>
            <a:chExt cx="6543" cy="5194"/>
          </a:xfrm>
        </p:grpSpPr>
        <p:graphicFrame>
          <p:nvGraphicFramePr>
            <p:cNvPr id="7" name="对象 6"/>
            <p:cNvGraphicFramePr/>
            <p:nvPr/>
          </p:nvGraphicFramePr>
          <p:xfrm>
            <a:off x="1381" y="3118"/>
            <a:ext cx="6430" cy="5194"/>
          </p:xfrm>
          <a:graphic>
            <a:graphicData uri="http://schemas.openxmlformats.org/presentationml/2006/ole">
              <mc:AlternateContent xmlns:mc="http://schemas.openxmlformats.org/markup-compatibility/2006">
                <mc:Choice xmlns:v="urn:schemas-microsoft-com:vml" Requires="v">
                  <p:oleObj spid="_x0000_s8" name="" r:id="rId1" imgW="2280285" imgH="1655445" progId="Visio.Drawing.15">
                    <p:embed/>
                  </p:oleObj>
                </mc:Choice>
                <mc:Fallback>
                  <p:oleObj name="" r:id="rId1" imgW="2280285" imgH="1655445" progId="Visio.Drawing.15">
                    <p:embed/>
                    <p:pic>
                      <p:nvPicPr>
                        <p:cNvPr id="0" name="图片 5"/>
                        <p:cNvPicPr/>
                        <p:nvPr/>
                      </p:nvPicPr>
                      <p:blipFill>
                        <a:blip r:embed="rId2"/>
                        <a:stretch>
                          <a:fillRect/>
                        </a:stretch>
                      </p:blipFill>
                      <p:spPr>
                        <a:xfrm>
                          <a:off x="1381" y="3118"/>
                          <a:ext cx="6430" cy="5194"/>
                        </a:xfrm>
                        <a:prstGeom prst="rect">
                          <a:avLst/>
                        </a:prstGeom>
                      </p:spPr>
                    </p:pic>
                  </p:oleObj>
                </mc:Fallback>
              </mc:AlternateContent>
            </a:graphicData>
          </a:graphic>
        </p:graphicFrame>
        <p:sp>
          <p:nvSpPr>
            <p:cNvPr id="10" name="椭圆 9"/>
            <p:cNvSpPr/>
            <p:nvPr/>
          </p:nvSpPr>
          <p:spPr>
            <a:xfrm>
              <a:off x="1268" y="648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4</a:t>
              </a:r>
              <a:endParaRPr lang="en-US" altLang="zh-CN">
                <a:solidFill>
                  <a:schemeClr val="tx1"/>
                </a:solidFill>
              </a:endParaRPr>
            </a:p>
          </p:txBody>
        </p:sp>
        <p:sp>
          <p:nvSpPr>
            <p:cNvPr id="11" name="椭圆 10"/>
            <p:cNvSpPr/>
            <p:nvPr/>
          </p:nvSpPr>
          <p:spPr>
            <a:xfrm>
              <a:off x="1813" y="446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2</a:t>
              </a:r>
              <a:endParaRPr lang="en-US" altLang="zh-CN">
                <a:solidFill>
                  <a:schemeClr val="tx1"/>
                </a:solidFill>
              </a:endParaRPr>
            </a:p>
          </p:txBody>
        </p:sp>
        <p:sp>
          <p:nvSpPr>
            <p:cNvPr id="12" name="椭圆 11"/>
            <p:cNvSpPr/>
            <p:nvPr/>
          </p:nvSpPr>
          <p:spPr>
            <a:xfrm>
              <a:off x="1381" y="547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3</a:t>
              </a:r>
              <a:endParaRPr lang="en-US" altLang="zh-CN">
                <a:solidFill>
                  <a:schemeClr val="tx1"/>
                </a:solidFill>
              </a:endParaRPr>
            </a:p>
          </p:txBody>
        </p:sp>
        <p:sp>
          <p:nvSpPr>
            <p:cNvPr id="13" name="椭圆 12"/>
            <p:cNvSpPr/>
            <p:nvPr/>
          </p:nvSpPr>
          <p:spPr>
            <a:xfrm>
              <a:off x="3864"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7</a:t>
              </a:r>
              <a:endParaRPr lang="en-US" altLang="zh-CN">
                <a:solidFill>
                  <a:schemeClr val="tx1"/>
                </a:solidFill>
              </a:endParaRPr>
            </a:p>
          </p:txBody>
        </p:sp>
        <p:sp>
          <p:nvSpPr>
            <p:cNvPr id="14" name="椭圆 13"/>
            <p:cNvSpPr/>
            <p:nvPr/>
          </p:nvSpPr>
          <p:spPr>
            <a:xfrm>
              <a:off x="3319" y="343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a:t>
              </a:r>
              <a:endParaRPr lang="en-US" altLang="zh-CN">
                <a:solidFill>
                  <a:schemeClr val="tx1"/>
                </a:solidFill>
              </a:endParaRPr>
            </a:p>
          </p:txBody>
        </p:sp>
        <p:sp>
          <p:nvSpPr>
            <p:cNvPr id="15" name="椭圆 14"/>
            <p:cNvSpPr/>
            <p:nvPr/>
          </p:nvSpPr>
          <p:spPr>
            <a:xfrm>
              <a:off x="2358"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6</a:t>
              </a:r>
              <a:endParaRPr lang="en-US" altLang="zh-CN">
                <a:solidFill>
                  <a:schemeClr val="tx1"/>
                </a:solidFill>
              </a:endParaRPr>
            </a:p>
          </p:txBody>
        </p:sp>
        <p:sp>
          <p:nvSpPr>
            <p:cNvPr id="17" name="椭圆 16"/>
            <p:cNvSpPr/>
            <p:nvPr/>
          </p:nvSpPr>
          <p:spPr>
            <a:xfrm>
              <a:off x="6799" y="4529"/>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8</a:t>
              </a:r>
              <a:endParaRPr lang="en-US" altLang="zh-CN">
                <a:solidFill>
                  <a:schemeClr val="tx1"/>
                </a:solidFill>
              </a:endParaRPr>
            </a:p>
          </p:txBody>
        </p:sp>
        <p:sp>
          <p:nvSpPr>
            <p:cNvPr id="18" name="椭圆 17"/>
            <p:cNvSpPr/>
            <p:nvPr/>
          </p:nvSpPr>
          <p:spPr>
            <a:xfrm>
              <a:off x="3560" y="6068"/>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5</a:t>
              </a:r>
              <a:endParaRPr lang="en-US" altLang="zh-CN">
                <a:solidFill>
                  <a:schemeClr val="tx1"/>
                </a:solidFill>
              </a:endParaRPr>
            </a:p>
          </p:txBody>
        </p:sp>
        <p:sp>
          <p:nvSpPr>
            <p:cNvPr id="19" name="椭圆 18"/>
            <p:cNvSpPr/>
            <p:nvPr/>
          </p:nvSpPr>
          <p:spPr>
            <a:xfrm>
              <a:off x="4500" y="526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9</a:t>
              </a:r>
              <a:endParaRPr lang="en-US" altLang="zh-CN">
                <a:solidFill>
                  <a:schemeClr val="tx1"/>
                </a:solidFill>
              </a:endParaRPr>
            </a:p>
          </p:txBody>
        </p:sp>
        <p:sp>
          <p:nvSpPr>
            <p:cNvPr id="20" name="椭圆 19"/>
            <p:cNvSpPr/>
            <p:nvPr/>
          </p:nvSpPr>
          <p:spPr>
            <a:xfrm>
              <a:off x="485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2" name="椭圆 21"/>
            <p:cNvSpPr/>
            <p:nvPr/>
          </p:nvSpPr>
          <p:spPr>
            <a:xfrm>
              <a:off x="632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3" name="椭圆 22"/>
            <p:cNvSpPr/>
            <p:nvPr/>
          </p:nvSpPr>
          <p:spPr>
            <a:xfrm>
              <a:off x="7266" y="5905"/>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11</a:t>
              </a:r>
              <a:endParaRPr lang="en-US" altLang="zh-CN">
                <a:solidFill>
                  <a:schemeClr val="tx1"/>
                </a:solidFill>
              </a:endParaRPr>
            </a:p>
          </p:txBody>
        </p:sp>
      </p:grpSp>
      <p:sp>
        <p:nvSpPr>
          <p:cNvPr id="5" name="内容占位符 2"/>
          <p:cNvSpPr>
            <a:spLocks noGrp="1"/>
          </p:cNvSpPr>
          <p:nvPr/>
        </p:nvSpPr>
        <p:spPr>
          <a:xfrm>
            <a:off x="6341745" y="2441575"/>
            <a:ext cx="4289425" cy="123698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Font typeface="Wingdings" panose="05000000000000000000" charset="0"/>
              <a:buChar char="ü"/>
            </a:pPr>
            <a:r>
              <a:rPr lang="zh-CN" altLang="en-US"/>
              <a:t>方式</a:t>
            </a:r>
            <a:r>
              <a:rPr lang="en-US" altLang="zh-CN"/>
              <a:t>1</a:t>
            </a:r>
            <a:r>
              <a:rPr lang="zh-CN" altLang="en-US"/>
              <a:t>：跳转</a:t>
            </a:r>
            <a:r>
              <a:rPr lang="en-US" altLang="zh-CN"/>
              <a:t> / Approach 1</a:t>
            </a:r>
            <a:r>
              <a:rPr lang="zh-CN" altLang="en-US"/>
              <a:t>：</a:t>
            </a:r>
            <a:r>
              <a:rPr lang="en-US" altLang="zh-CN"/>
              <a:t>Jump</a:t>
            </a:r>
            <a:endParaRPr lang="zh-CN" altLang="en-US"/>
          </a:p>
          <a:p>
            <a:pPr lvl="1">
              <a:lnSpc>
                <a:spcPct val="100000"/>
              </a:lnSpc>
              <a:spcAft>
                <a:spcPts val="0"/>
              </a:spcAft>
              <a:buFont typeface="Wingdings" panose="05000000000000000000" charset="0"/>
              <a:buChar char="ü"/>
            </a:pPr>
            <a:r>
              <a:rPr lang="en-US"/>
              <a:t>L1:  i=i+1</a:t>
            </a:r>
            <a:endParaRPr lang="en-US"/>
          </a:p>
          <a:p>
            <a:pPr lvl="1">
              <a:lnSpc>
                <a:spcPct val="100000"/>
              </a:lnSpc>
              <a:spcAft>
                <a:spcPts val="0"/>
              </a:spcAft>
              <a:buFont typeface="Wingdings" panose="05000000000000000000" charset="0"/>
              <a:buChar char="ü"/>
            </a:pPr>
            <a:r>
              <a:rPr lang="en-US"/>
              <a:t>L2:  t1=a[i]</a:t>
            </a:r>
            <a:endParaRPr lang="en-US"/>
          </a:p>
          <a:p>
            <a:pPr lvl="1">
              <a:lnSpc>
                <a:spcPct val="100000"/>
              </a:lnSpc>
              <a:spcAft>
                <a:spcPts val="0"/>
              </a:spcAft>
              <a:buFont typeface="Wingdings" panose="05000000000000000000" charset="0"/>
              <a:buChar char="ü"/>
            </a:pPr>
            <a:r>
              <a:rPr lang="en-US"/>
              <a:t>L3:  if(t1&lt;v) goto L1</a:t>
            </a:r>
            <a:endParaRPr lang="en-US"/>
          </a:p>
        </p:txBody>
      </p:sp>
      <p:sp>
        <p:nvSpPr>
          <p:cNvPr id="6" name="内容占位符 2"/>
          <p:cNvSpPr>
            <a:spLocks noGrp="1"/>
          </p:cNvSpPr>
          <p:nvPr/>
        </p:nvSpPr>
        <p:spPr>
          <a:xfrm>
            <a:off x="6304915" y="4210050"/>
            <a:ext cx="4289425" cy="161734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txBody>
          <a:bodyPr vert="horz" lIns="90000" tIns="46800" rIns="90000" bIns="46800" rtlCol="0">
            <a:normAutofit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Font typeface="Wingdings" panose="05000000000000000000" charset="0"/>
              <a:buChar char="ü"/>
            </a:pPr>
            <a:r>
              <a:rPr lang="zh-CN" altLang="en-US"/>
              <a:t>方式</a:t>
            </a:r>
            <a:r>
              <a:rPr lang="en-US" altLang="zh-CN"/>
              <a:t>2</a:t>
            </a:r>
            <a:r>
              <a:rPr lang="zh-CN" altLang="en-US"/>
              <a:t>：求值</a:t>
            </a:r>
            <a:r>
              <a:rPr lang="en-US" altLang="zh-CN"/>
              <a:t> / Approach 2</a:t>
            </a:r>
            <a:r>
              <a:rPr lang="zh-CN" altLang="en-US"/>
              <a:t>：</a:t>
            </a:r>
            <a:r>
              <a:rPr lang="en-US" altLang="zh-CN"/>
              <a:t>Calculate boolean Value</a:t>
            </a:r>
            <a:endParaRPr lang="en-US"/>
          </a:p>
          <a:p>
            <a:pPr>
              <a:lnSpc>
                <a:spcPct val="100000"/>
              </a:lnSpc>
              <a:spcAft>
                <a:spcPts val="0"/>
              </a:spcAft>
              <a:buFont typeface="Wingdings" panose="05000000000000000000" charset="0"/>
              <a:buChar char="ü"/>
            </a:pPr>
            <a:r>
              <a:rPr lang="en-US"/>
              <a:t>L1:  i=i+1</a:t>
            </a:r>
            <a:endParaRPr lang="en-US"/>
          </a:p>
          <a:p>
            <a:pPr>
              <a:lnSpc>
                <a:spcPct val="100000"/>
              </a:lnSpc>
              <a:spcAft>
                <a:spcPts val="0"/>
              </a:spcAft>
              <a:buFont typeface="Wingdings" panose="05000000000000000000" charset="0"/>
              <a:buChar char="ü"/>
            </a:pPr>
            <a:r>
              <a:rPr lang="en-US"/>
              <a:t>L2:  t1=a[i]</a:t>
            </a:r>
            <a:endParaRPr lang="en-US"/>
          </a:p>
          <a:p>
            <a:pPr>
              <a:lnSpc>
                <a:spcPct val="100000"/>
              </a:lnSpc>
              <a:spcAft>
                <a:spcPts val="0"/>
              </a:spcAft>
              <a:buFont typeface="Wingdings" panose="05000000000000000000" charset="0"/>
              <a:buChar char="ü"/>
            </a:pPr>
            <a:r>
              <a:rPr lang="en-US"/>
              <a:t>L3:  t2=(t1 &lt; v)</a:t>
            </a:r>
            <a:endParaRPr lang="en-US"/>
          </a:p>
          <a:p>
            <a:pPr>
              <a:lnSpc>
                <a:spcPct val="100000"/>
              </a:lnSpc>
              <a:spcAft>
                <a:spcPts val="0"/>
              </a:spcAft>
              <a:buFont typeface="Wingdings" panose="05000000000000000000" charset="0"/>
              <a:buChar char="ü"/>
            </a:pPr>
            <a:r>
              <a:rPr lang="en-US"/>
              <a:t>L4:  if(t2==TRUE) goto L1</a:t>
            </a:r>
            <a:endParaRPr lang="en-US"/>
          </a:p>
        </p:txBody>
      </p:sp>
    </p:spTree>
    <p:custDataLst>
      <p:tags r:id="rId3"/>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246380"/>
            <a:ext cx="10968990" cy="1067435"/>
          </a:xfrm>
        </p:spPr>
        <p:txBody>
          <a:bodyPr>
            <a:noAutofit/>
          </a:bodyPr>
          <a:p>
            <a:r>
              <a:rPr lang="en-US" altLang="zh-CN" sz="2000">
                <a:sym typeface="+mn-ea"/>
              </a:rPr>
              <a:t>AST=&gt;</a:t>
            </a:r>
            <a:r>
              <a:rPr lang="zh-CN" altLang="en-US" sz="2000">
                <a:sym typeface="+mn-ea"/>
              </a:rPr>
              <a:t>三地址码（四元式）：布尔表达式与控制流</a:t>
            </a:r>
            <a:r>
              <a:rPr lang="zh-CN" altLang="en-US" sz="2000">
                <a:sym typeface="+mn-ea"/>
              </a:rPr>
              <a:t>语句</a:t>
            </a:r>
            <a:br>
              <a:rPr lang="zh-CN" altLang="en-US" sz="2000">
                <a:sym typeface="+mn-ea"/>
              </a:rPr>
            </a:br>
            <a:r>
              <a:rPr lang="en-US" altLang="zh-CN" sz="2000">
                <a:sym typeface="+mn-ea"/>
              </a:rPr>
              <a:t>AST=&gt;Three address code</a:t>
            </a:r>
            <a:r>
              <a:rPr lang="zh-CN" altLang="en-US" sz="2000">
                <a:sym typeface="+mn-ea"/>
              </a:rPr>
              <a:t>：</a:t>
            </a:r>
            <a:r>
              <a:rPr lang="en-US" altLang="zh-CN" sz="2000">
                <a:sym typeface="+mn-ea"/>
              </a:rPr>
              <a:t>boolean exp &amp; control flow statement</a:t>
            </a:r>
            <a:endParaRPr lang="en-US" altLang="zh-CN" sz="2000">
              <a:sym typeface="+mn-ea"/>
            </a:endParaRPr>
          </a:p>
        </p:txBody>
      </p:sp>
      <p:sp>
        <p:nvSpPr>
          <p:cNvPr id="3" name="内容占位符 2"/>
          <p:cNvSpPr>
            <a:spLocks noGrp="1"/>
          </p:cNvSpPr>
          <p:nvPr>
            <p:ph idx="1"/>
          </p:nvPr>
        </p:nvSpPr>
        <p:spPr>
          <a:xfrm>
            <a:off x="441325" y="1278890"/>
            <a:ext cx="3684270" cy="2008505"/>
          </a:xfrm>
        </p:spPr>
        <p:txBody>
          <a:bodyPr>
            <a:normAutofit/>
          </a:bodyPr>
          <a:p>
            <a:pPr marL="0">
              <a:lnSpc>
                <a:spcPct val="100000"/>
              </a:lnSpc>
              <a:spcAft>
                <a:spcPts val="0"/>
              </a:spcAft>
            </a:pPr>
            <a:r>
              <a:rPr lang="en-US"/>
              <a:t>(1) int  f ( int *p)</a:t>
            </a:r>
            <a:endParaRPr lang="en-US"/>
          </a:p>
          <a:p>
            <a:pPr marL="0">
              <a:lnSpc>
                <a:spcPct val="100000"/>
              </a:lnSpc>
              <a:spcAft>
                <a:spcPts val="0"/>
              </a:spcAft>
            </a:pPr>
            <a:r>
              <a:rPr lang="en-US"/>
              <a:t>(2) {</a:t>
            </a:r>
            <a:endParaRPr lang="en-US"/>
          </a:p>
          <a:p>
            <a:pPr marL="0">
              <a:lnSpc>
                <a:spcPct val="100000"/>
              </a:lnSpc>
              <a:spcAft>
                <a:spcPts val="0"/>
              </a:spcAft>
            </a:pPr>
            <a:r>
              <a:rPr lang="en-US"/>
              <a:t>(3)     if( p!=NULL &amp;&amp; *</a:t>
            </a:r>
            <a:r>
              <a:rPr lang="en-US"/>
              <a:t>p&lt;9)</a:t>
            </a:r>
            <a:endParaRPr lang="en-US"/>
          </a:p>
          <a:p>
            <a:pPr marL="0">
              <a:lnSpc>
                <a:spcPct val="100000"/>
              </a:lnSpc>
              <a:spcAft>
                <a:spcPts val="0"/>
              </a:spcAft>
            </a:pPr>
            <a:r>
              <a:rPr lang="en-US"/>
              <a:t>(4)         x=0;</a:t>
            </a:r>
            <a:endParaRPr lang="en-US"/>
          </a:p>
          <a:p>
            <a:pPr marL="0">
              <a:lnSpc>
                <a:spcPct val="100000"/>
              </a:lnSpc>
              <a:spcAft>
                <a:spcPts val="0"/>
              </a:spcAft>
            </a:pPr>
            <a:r>
              <a:rPr lang="en-US"/>
              <a:t>(5)      ....</a:t>
            </a:r>
            <a:endParaRPr lang="en-US"/>
          </a:p>
          <a:p>
            <a:pPr marL="0">
              <a:lnSpc>
                <a:spcPct val="100000"/>
              </a:lnSpc>
              <a:spcAft>
                <a:spcPts val="0"/>
              </a:spcAft>
            </a:pPr>
            <a:r>
              <a:rPr lang="en-US"/>
              <a:t>(6) }</a:t>
            </a:r>
            <a:endParaRPr lang="en-US"/>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5" name="内容占位符 2"/>
          <p:cNvSpPr>
            <a:spLocks noGrp="1"/>
          </p:cNvSpPr>
          <p:nvPr/>
        </p:nvSpPr>
        <p:spPr>
          <a:xfrm>
            <a:off x="980440" y="4020185"/>
            <a:ext cx="6233160" cy="229425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Font typeface="Wingdings" panose="05000000000000000000" charset="0"/>
              <a:buChar char="ü"/>
            </a:pPr>
            <a:r>
              <a:rPr lang="zh-CN" altLang="en-US"/>
              <a:t>方式</a:t>
            </a:r>
            <a:r>
              <a:rPr lang="en-US" altLang="zh-CN"/>
              <a:t>1</a:t>
            </a:r>
            <a:r>
              <a:rPr lang="zh-CN" altLang="en-US"/>
              <a:t>是短路求值</a:t>
            </a:r>
            <a:endParaRPr lang="en-US" altLang="zh-CN"/>
          </a:p>
          <a:p>
            <a:pPr marL="0" indent="0">
              <a:lnSpc>
                <a:spcPct val="100000"/>
              </a:lnSpc>
              <a:spcAft>
                <a:spcPts val="0"/>
              </a:spcAft>
              <a:buFont typeface="Wingdings" panose="05000000000000000000" charset="0"/>
              <a:buNone/>
            </a:pPr>
            <a:r>
              <a:rPr lang="en-US" altLang="zh-CN"/>
              <a:t>   Approach 2 is short circuiting</a:t>
            </a:r>
            <a:endParaRPr lang="en-US" altLang="zh-CN"/>
          </a:p>
          <a:p>
            <a:pPr lvl="1">
              <a:lnSpc>
                <a:spcPct val="100000"/>
              </a:lnSpc>
              <a:spcAft>
                <a:spcPts val="0"/>
              </a:spcAft>
              <a:buFont typeface="Wingdings" panose="05000000000000000000" charset="0"/>
              <a:buChar char="ü"/>
            </a:pPr>
            <a:r>
              <a:rPr lang="en-US" altLang="zh-CN">
                <a:sym typeface="+mn-ea"/>
              </a:rPr>
              <a:t>L1</a:t>
            </a:r>
            <a:r>
              <a:rPr lang="zh-CN" altLang="en-US">
                <a:sym typeface="+mn-ea"/>
              </a:rPr>
              <a:t>：</a:t>
            </a:r>
            <a:r>
              <a:rPr lang="en-US" altLang="zh-CN">
                <a:sym typeface="+mn-ea"/>
              </a:rPr>
              <a:t>if(p!=NULL) goto L3;</a:t>
            </a:r>
            <a:endParaRPr lang="en-US" altLang="zh-CN">
              <a:sym typeface="+mn-ea"/>
            </a:endParaRPr>
          </a:p>
          <a:p>
            <a:pPr lvl="1">
              <a:lnSpc>
                <a:spcPct val="100000"/>
              </a:lnSpc>
              <a:spcAft>
                <a:spcPts val="0"/>
              </a:spcAft>
              <a:buFont typeface="Wingdings" panose="05000000000000000000" charset="0"/>
              <a:buChar char="ü"/>
            </a:pPr>
            <a:r>
              <a:rPr lang="en-US" altLang="zh-CN">
                <a:sym typeface="+mn-ea"/>
              </a:rPr>
              <a:t>L2:  goto Lout;</a:t>
            </a:r>
            <a:endParaRPr lang="en-US" altLang="zh-CN">
              <a:sym typeface="+mn-ea"/>
            </a:endParaRPr>
          </a:p>
          <a:p>
            <a:pPr lvl="1">
              <a:lnSpc>
                <a:spcPct val="100000"/>
              </a:lnSpc>
              <a:spcAft>
                <a:spcPts val="0"/>
              </a:spcAft>
              <a:buFont typeface="Wingdings" panose="05000000000000000000" charset="0"/>
              <a:buChar char="ü"/>
            </a:pPr>
            <a:r>
              <a:rPr lang="en-US" altLang="zh-CN">
                <a:sym typeface="+mn-ea"/>
              </a:rPr>
              <a:t>L3:  if(*p&lt;9) goto L5;</a:t>
            </a:r>
            <a:endParaRPr lang="en-US" altLang="zh-CN">
              <a:sym typeface="+mn-ea"/>
            </a:endParaRPr>
          </a:p>
          <a:p>
            <a:pPr lvl="1">
              <a:lnSpc>
                <a:spcPct val="100000"/>
              </a:lnSpc>
              <a:spcAft>
                <a:spcPts val="0"/>
              </a:spcAft>
              <a:buFont typeface="Wingdings" panose="05000000000000000000" charset="0"/>
              <a:buChar char="ü"/>
            </a:pPr>
            <a:r>
              <a:rPr lang="en-US" altLang="zh-CN">
                <a:sym typeface="+mn-ea"/>
              </a:rPr>
              <a:t>L4:  goto Lout</a:t>
            </a:r>
            <a:endParaRPr lang="en-US" altLang="zh-CN">
              <a:sym typeface="+mn-ea"/>
            </a:endParaRPr>
          </a:p>
          <a:p>
            <a:pPr lvl="1">
              <a:lnSpc>
                <a:spcPct val="100000"/>
              </a:lnSpc>
              <a:spcAft>
                <a:spcPts val="0"/>
              </a:spcAft>
              <a:buFont typeface="Wingdings" panose="05000000000000000000" charset="0"/>
              <a:buChar char="ü"/>
            </a:pPr>
            <a:r>
              <a:rPr lang="en-US" altLang="zh-CN">
                <a:sym typeface="+mn-ea"/>
              </a:rPr>
              <a:t>L5:  x=0;</a:t>
            </a:r>
            <a:endParaRPr lang="en-US" altLang="zh-CN">
              <a:sym typeface="+mn-ea"/>
            </a:endParaRPr>
          </a:p>
          <a:p>
            <a:pPr lvl="1">
              <a:lnSpc>
                <a:spcPct val="100000"/>
              </a:lnSpc>
              <a:spcAft>
                <a:spcPts val="0"/>
              </a:spcAft>
              <a:buFont typeface="Wingdings" panose="05000000000000000000" charset="0"/>
              <a:buChar char="ü"/>
            </a:pPr>
            <a:r>
              <a:rPr lang="en-US" altLang="zh-CN">
                <a:sym typeface="+mn-ea"/>
              </a:rPr>
              <a:t>Lout:</a:t>
            </a:r>
            <a:r>
              <a:rPr lang="zh-CN" altLang="en-US">
                <a:sym typeface="+mn-ea"/>
              </a:rPr>
              <a:t>？</a:t>
            </a:r>
            <a:endParaRPr lang="zh-CN" altLang="en-US">
              <a:sym typeface="+mn-ea"/>
            </a:endParaRPr>
          </a:p>
          <a:p>
            <a:pPr>
              <a:lnSpc>
                <a:spcPct val="100000"/>
              </a:lnSpc>
              <a:spcAft>
                <a:spcPts val="0"/>
              </a:spcAft>
              <a:buFont typeface="Wingdings" panose="05000000000000000000" charset="0"/>
              <a:buChar char="ü"/>
            </a:pPr>
            <a:endParaRPr lang="en-US" altLang="zh-CN"/>
          </a:p>
          <a:p>
            <a:pPr>
              <a:lnSpc>
                <a:spcPct val="100000"/>
              </a:lnSpc>
              <a:spcAft>
                <a:spcPts val="0"/>
              </a:spcAft>
              <a:buFont typeface="Wingdings" panose="05000000000000000000" charset="0"/>
              <a:buChar char="ü"/>
            </a:pPr>
            <a:endParaRPr lang="en-US" altLang="zh-CN"/>
          </a:p>
        </p:txBody>
      </p:sp>
      <p:sp>
        <p:nvSpPr>
          <p:cNvPr id="6" name="内容占位符 2"/>
          <p:cNvSpPr>
            <a:spLocks noGrp="1"/>
          </p:cNvSpPr>
          <p:nvPr/>
        </p:nvSpPr>
        <p:spPr>
          <a:xfrm>
            <a:off x="6096000" y="1313815"/>
            <a:ext cx="4559300" cy="27559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txBody>
          <a:bodyPr vert="horz" lIns="90000" tIns="46800" rIns="90000" bIns="46800" rtlCol="0"/>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Font typeface="Wingdings" panose="05000000000000000000" charset="0"/>
              <a:buChar char="ü"/>
            </a:pPr>
            <a:r>
              <a:rPr lang="zh-CN" altLang="en-US" sz="2000"/>
              <a:t>方式</a:t>
            </a:r>
            <a:r>
              <a:rPr lang="en-US" altLang="zh-CN" sz="2000"/>
              <a:t>2</a:t>
            </a:r>
            <a:r>
              <a:rPr lang="zh-CN" altLang="en-US" sz="2000"/>
              <a:t>：求值</a:t>
            </a:r>
            <a:r>
              <a:rPr lang="en-US" altLang="zh-CN" sz="2000"/>
              <a:t> / Approach 2</a:t>
            </a:r>
            <a:r>
              <a:rPr lang="zh-CN" altLang="en-US" sz="2000"/>
              <a:t>：</a:t>
            </a:r>
            <a:r>
              <a:rPr lang="en-US" altLang="zh-CN" sz="2000"/>
              <a:t>Calculate boolean Value</a:t>
            </a:r>
            <a:endParaRPr lang="en-US" sz="2000"/>
          </a:p>
          <a:p>
            <a:pPr lvl="1">
              <a:lnSpc>
                <a:spcPct val="100000"/>
              </a:lnSpc>
              <a:spcAft>
                <a:spcPts val="0"/>
              </a:spcAft>
              <a:buFont typeface="Wingdings" panose="05000000000000000000" charset="0"/>
              <a:buChar char="ü"/>
            </a:pPr>
            <a:r>
              <a:rPr lang="en-US" sz="1800"/>
              <a:t>L1:  t1=(p!=NULL);</a:t>
            </a:r>
            <a:endParaRPr lang="en-US" sz="1800"/>
          </a:p>
          <a:p>
            <a:pPr lvl="1">
              <a:lnSpc>
                <a:spcPct val="100000"/>
              </a:lnSpc>
              <a:spcAft>
                <a:spcPts val="0"/>
              </a:spcAft>
              <a:buFont typeface="Wingdings" panose="05000000000000000000" charset="0"/>
              <a:buChar char="ü"/>
            </a:pPr>
            <a:r>
              <a:rPr lang="en-US" sz="1800"/>
              <a:t>L2:  t2=(*p&lt;9);</a:t>
            </a:r>
            <a:endParaRPr lang="en-US" sz="1800"/>
          </a:p>
          <a:p>
            <a:pPr lvl="1">
              <a:lnSpc>
                <a:spcPct val="100000"/>
              </a:lnSpc>
              <a:spcAft>
                <a:spcPts val="0"/>
              </a:spcAft>
              <a:buFont typeface="Wingdings" panose="05000000000000000000" charset="0"/>
              <a:buChar char="ü"/>
            </a:pPr>
            <a:r>
              <a:rPr lang="en-US" sz="1800"/>
              <a:t>L3:  t3=(t1 &amp;&amp; t2);</a:t>
            </a:r>
            <a:endParaRPr lang="en-US" sz="1800"/>
          </a:p>
          <a:p>
            <a:pPr lvl="1">
              <a:lnSpc>
                <a:spcPct val="100000"/>
              </a:lnSpc>
              <a:spcAft>
                <a:spcPts val="0"/>
              </a:spcAft>
              <a:buFont typeface="Wingdings" panose="05000000000000000000" charset="0"/>
              <a:buChar char="ü"/>
            </a:pPr>
            <a:r>
              <a:rPr lang="en-US" sz="1800"/>
              <a:t>L4:  if(t3==TRUE) goto L5;</a:t>
            </a:r>
            <a:endParaRPr lang="en-US" sz="1800"/>
          </a:p>
          <a:p>
            <a:pPr lvl="1">
              <a:lnSpc>
                <a:spcPct val="100000"/>
              </a:lnSpc>
              <a:spcAft>
                <a:spcPts val="0"/>
              </a:spcAft>
              <a:buFont typeface="Wingdings" panose="05000000000000000000" charset="0"/>
              <a:buChar char="ü"/>
            </a:pPr>
            <a:r>
              <a:rPr lang="en-US" sz="1800"/>
              <a:t>L5:  x=0;</a:t>
            </a:r>
            <a:endParaRPr lang="en-US" sz="1800"/>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5435" y="93345"/>
            <a:ext cx="10968990" cy="1047115"/>
          </a:xfrm>
        </p:spPr>
        <p:txBody>
          <a:bodyPr>
            <a:normAutofit fontScale="90000"/>
          </a:bodyPr>
          <a:p>
            <a:r>
              <a:rPr lang="en-US" altLang="zh-CN"/>
              <a:t>BNF Notation &amp; </a:t>
            </a:r>
            <a:r>
              <a:rPr lang="en-US" altLang="zh-CN">
                <a:sym typeface="+mn-ea"/>
              </a:rPr>
              <a:t>Grammar Definition</a:t>
            </a:r>
            <a:br>
              <a:rPr lang="en-US" altLang="zh-CN">
                <a:sym typeface="+mn-ea"/>
              </a:rPr>
            </a:br>
            <a:r>
              <a:rPr lang="en-US" altLang="zh-CN"/>
              <a:t>BNF</a:t>
            </a:r>
            <a:r>
              <a:rPr lang="zh-CN" altLang="en-US"/>
              <a:t>表示</a:t>
            </a:r>
            <a:r>
              <a:rPr lang="en-US" altLang="zh-CN"/>
              <a:t>  &amp; </a:t>
            </a:r>
            <a:r>
              <a:rPr lang="zh-CN" altLang="en-US"/>
              <a:t>文法定义（完整</a:t>
            </a:r>
            <a:r>
              <a:rPr lang="zh-CN" altLang="en-US"/>
              <a:t>动画）</a:t>
            </a:r>
            <a:endParaRPr lang="zh-CN" altLang="en-US"/>
          </a:p>
        </p:txBody>
      </p:sp>
      <p:sp>
        <p:nvSpPr>
          <p:cNvPr id="3" name="内容占位符 2"/>
          <p:cNvSpPr>
            <a:spLocks noGrp="1"/>
          </p:cNvSpPr>
          <p:nvPr>
            <p:ph idx="1"/>
          </p:nvPr>
        </p:nvSpPr>
        <p:spPr/>
        <p:txBody>
          <a:bodyPr/>
          <a:p>
            <a:endParaRPr lang="zh-CN" altLang="en-US"/>
          </a:p>
        </p:txBody>
      </p:sp>
      <p:sp>
        <p:nvSpPr>
          <p:cNvPr id="104" name="圆角矩形 103"/>
          <p:cNvSpPr/>
          <p:nvPr/>
        </p:nvSpPr>
        <p:spPr>
          <a:xfrm>
            <a:off x="201295" y="1441450"/>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文本框 5"/>
          <p:cNvSpPr txBox="1"/>
          <p:nvPr/>
        </p:nvSpPr>
        <p:spPr>
          <a:xfrm>
            <a:off x="4312285" y="1369060"/>
            <a:ext cx="7879715" cy="5262245"/>
          </a:xfrm>
          <a:prstGeom prst="rect">
            <a:avLst/>
          </a:prstGeom>
          <a:noFill/>
        </p:spPr>
        <p:txBody>
          <a:bodyPr wrap="square" rtlCol="0" anchor="t">
            <a:spAutoFit/>
          </a:bodyPr>
          <a:p>
            <a:pPr algn="l"/>
            <a:r>
              <a:rPr lang="zh-CN" altLang="en-US" sz="1600">
                <a:sym typeface="+mn-ea"/>
              </a:rPr>
              <a:t>文法</a:t>
            </a:r>
            <a:r>
              <a:rPr lang="en-US" altLang="zh-CN" sz="1600">
                <a:sym typeface="+mn-ea"/>
              </a:rPr>
              <a:t>G[stmt] / Grammar G[stmt]</a:t>
            </a:r>
            <a:endParaRPr lang="en-US" altLang="zh-CN" sz="1600"/>
          </a:p>
          <a:p>
            <a:pPr algn="l"/>
            <a:r>
              <a:rPr lang="zh-CN" altLang="en-US" sz="1600">
                <a:highlight>
                  <a:srgbClr val="FFFF00"/>
                </a:highlight>
                <a:sym typeface="+mn-ea"/>
              </a:rPr>
              <a:t>（</a:t>
            </a:r>
            <a:r>
              <a:rPr lang="en-US" altLang="zh-CN" sz="1600">
                <a:highlight>
                  <a:srgbClr val="FFFF00"/>
                </a:highlight>
                <a:sym typeface="+mn-ea"/>
              </a:rPr>
              <a:t>1</a:t>
            </a:r>
            <a:r>
              <a:rPr lang="zh-CN" altLang="en-US" sz="1600">
                <a:highlight>
                  <a:srgbClr val="FFFF00"/>
                </a:highlight>
                <a:sym typeface="+mn-ea"/>
              </a:rPr>
              <a:t>）开始符</a:t>
            </a:r>
            <a:r>
              <a:rPr lang="en-US" altLang="zh-CN" sz="1600">
                <a:highlight>
                  <a:srgbClr val="FFFF00"/>
                </a:highlight>
                <a:sym typeface="+mn-ea"/>
              </a:rPr>
              <a:t> / start symbol</a:t>
            </a:r>
            <a:endParaRPr lang="en-US" altLang="zh-CN" sz="1600">
              <a:highlight>
                <a:srgbClr val="FFFF00"/>
              </a:highlight>
            </a:endParaRPr>
          </a:p>
          <a:p>
            <a:pPr algn="l"/>
            <a:r>
              <a:rPr lang="en-US" altLang="zh-CN" sz="1600">
                <a:highlight>
                  <a:srgbClr val="FFFF00"/>
                </a:highlight>
                <a:sym typeface="+mn-ea"/>
              </a:rPr>
              <a:t>        stmt   </a:t>
            </a:r>
            <a:r>
              <a:rPr lang="zh-CN" altLang="en-US" sz="1600">
                <a:highlight>
                  <a:srgbClr val="FFFF00"/>
                </a:highlight>
                <a:sym typeface="+mn-ea"/>
              </a:rPr>
              <a:t>（开始符是唯一的</a:t>
            </a:r>
            <a:r>
              <a:rPr lang="en-US" altLang="zh-CN" sz="1600">
                <a:highlight>
                  <a:srgbClr val="FFFF00"/>
                </a:highlight>
                <a:sym typeface="+mn-ea"/>
              </a:rPr>
              <a:t> / only one start symbol</a:t>
            </a:r>
            <a:r>
              <a:rPr lang="zh-CN" altLang="en-US" sz="1600">
                <a:highlight>
                  <a:srgbClr val="FFFF00"/>
                </a:highlight>
                <a:sym typeface="+mn-ea"/>
              </a:rPr>
              <a:t>）</a:t>
            </a:r>
            <a:endParaRPr lang="en-US" altLang="zh-CN" sz="1600">
              <a:highlight>
                <a:srgbClr val="FFFF00"/>
              </a:highlight>
            </a:endParaRPr>
          </a:p>
          <a:p>
            <a:pPr algn="l"/>
            <a:r>
              <a:rPr lang="zh-CN" sz="1600">
                <a:highlight>
                  <a:srgbClr val="00FF00"/>
                </a:highlight>
                <a:sym typeface="+mn-ea"/>
              </a:rPr>
              <a:t>（</a:t>
            </a:r>
            <a:r>
              <a:rPr lang="en-US" altLang="zh-CN" sz="1600">
                <a:highlight>
                  <a:srgbClr val="00FF00"/>
                </a:highlight>
                <a:sym typeface="+mn-ea"/>
              </a:rPr>
              <a:t>2</a:t>
            </a:r>
            <a:r>
              <a:rPr lang="zh-CN" altLang="en-US" sz="1600">
                <a:highlight>
                  <a:srgbClr val="00FF00"/>
                </a:highlight>
                <a:sym typeface="+mn-ea"/>
              </a:rPr>
              <a:t>）非终结符</a:t>
            </a:r>
            <a:r>
              <a:rPr lang="en-US" altLang="zh-CN" sz="1600">
                <a:highlight>
                  <a:srgbClr val="00FF00"/>
                </a:highlight>
                <a:sym typeface="+mn-ea"/>
              </a:rPr>
              <a:t> / Non-terminal symbol</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所有可以被替换为规则右侧其他符号的符号。</a:t>
            </a:r>
            <a:endParaRPr lang="zh-CN" altLang="en-US" sz="1600">
              <a:highlight>
                <a:srgbClr val="00FF00"/>
              </a:highlight>
            </a:endParaRPr>
          </a:p>
          <a:p>
            <a:pPr algn="l"/>
            <a:r>
              <a:rPr lang="en-US" altLang="zh-CN" sz="1600">
                <a:highlight>
                  <a:srgbClr val="00FF00"/>
                </a:highlight>
                <a:sym typeface="+mn-ea"/>
              </a:rPr>
              <a:t>        All symbols that could be replaced with the right part of a rule.</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例如</a:t>
            </a:r>
            <a:r>
              <a:rPr lang="en-US" altLang="zh-CN" sz="1600">
                <a:highlight>
                  <a:srgbClr val="00FF00"/>
                </a:highlight>
                <a:sym typeface="+mn-ea"/>
              </a:rPr>
              <a:t> / e.g</a:t>
            </a:r>
            <a:r>
              <a:rPr lang="zh-CN" altLang="en-US" sz="1600">
                <a:highlight>
                  <a:srgbClr val="00FF00"/>
                </a:highlight>
                <a:sym typeface="+mn-ea"/>
              </a:rPr>
              <a:t>：</a:t>
            </a:r>
            <a:r>
              <a:rPr lang="en-US" altLang="zh-CN" sz="1600">
                <a:highlight>
                  <a:srgbClr val="00FF00"/>
                </a:highlight>
                <a:sym typeface="+mn-ea"/>
              </a:rPr>
              <a:t>    stmt</a:t>
            </a:r>
            <a:r>
              <a:rPr lang="zh-CN" altLang="en-US" sz="1600">
                <a:highlight>
                  <a:srgbClr val="00FF00"/>
                </a:highlight>
                <a:sym typeface="+mn-ea"/>
              </a:rPr>
              <a:t>，</a:t>
            </a:r>
            <a:r>
              <a:rPr lang="en-US" altLang="zh-CN" sz="1600">
                <a:highlight>
                  <a:srgbClr val="00FF00"/>
                </a:highlight>
                <a:sym typeface="+mn-ea"/>
              </a:rPr>
              <a:t>expr</a:t>
            </a:r>
            <a:r>
              <a:rPr lang="zh-CN" altLang="en-US" sz="1600">
                <a:highlight>
                  <a:srgbClr val="00FF00"/>
                </a:highlight>
                <a:sym typeface="+mn-ea"/>
              </a:rPr>
              <a:t>，</a:t>
            </a:r>
            <a:r>
              <a:rPr lang="en-US" altLang="zh-CN" sz="1600">
                <a:highlight>
                  <a:srgbClr val="00FF00"/>
                </a:highlight>
                <a:sym typeface="+mn-ea"/>
              </a:rPr>
              <a:t>   rel</a:t>
            </a:r>
            <a:endParaRPr lang="en-US" altLang="zh-CN" sz="1600">
              <a:highlight>
                <a:srgbClr val="00FF00"/>
              </a:highlight>
            </a:endParaRPr>
          </a:p>
          <a:p>
            <a:pPr algn="l"/>
            <a:r>
              <a:rPr lang="zh-CN" altLang="en-US" sz="1600">
                <a:highlight>
                  <a:srgbClr val="FFFF00"/>
                </a:highlight>
                <a:sym typeface="+mn-ea"/>
              </a:rPr>
              <a:t>（</a:t>
            </a:r>
            <a:r>
              <a:rPr lang="en-US" altLang="zh-CN" sz="1600">
                <a:highlight>
                  <a:srgbClr val="FFFF00"/>
                </a:highlight>
                <a:sym typeface="+mn-ea"/>
              </a:rPr>
              <a:t>3</a:t>
            </a:r>
            <a:r>
              <a:rPr lang="zh-CN" altLang="en-US" sz="1600">
                <a:highlight>
                  <a:srgbClr val="FFFF00"/>
                </a:highlight>
                <a:sym typeface="+mn-ea"/>
              </a:rPr>
              <a:t>）终结符</a:t>
            </a:r>
            <a:r>
              <a:rPr lang="en-US" altLang="zh-CN" sz="1600">
                <a:highlight>
                  <a:srgbClr val="FFFF00"/>
                </a:highlight>
                <a:sym typeface="+mn-ea"/>
              </a:rPr>
              <a:t> / terminal symbol</a:t>
            </a:r>
            <a:endParaRPr lang="en-US" altLang="zh-CN" sz="1600">
              <a:highlight>
                <a:srgbClr val="FFFF00"/>
              </a:highlight>
            </a:endParaRPr>
          </a:p>
          <a:p>
            <a:pPr algn="l"/>
            <a:r>
              <a:rPr lang="en-US" altLang="zh-CN" sz="1600">
                <a:highlight>
                  <a:srgbClr val="FFFF00"/>
                </a:highlight>
                <a:sym typeface="+mn-ea"/>
              </a:rPr>
              <a:t>        </a:t>
            </a:r>
            <a:r>
              <a:rPr lang="zh-CN" altLang="en-US" sz="1600">
                <a:highlight>
                  <a:srgbClr val="FFFF00"/>
                </a:highlight>
                <a:sym typeface="+mn-ea"/>
              </a:rPr>
              <a:t>所有不能再被替换的符号（词法符号）。</a:t>
            </a:r>
            <a:endParaRPr lang="zh-CN" altLang="en-US" sz="1600">
              <a:highlight>
                <a:srgbClr val="FFFF00"/>
              </a:highlight>
            </a:endParaRPr>
          </a:p>
          <a:p>
            <a:pPr algn="l"/>
            <a:r>
              <a:rPr lang="en-US" altLang="zh-CN" sz="1600">
                <a:highlight>
                  <a:srgbClr val="FFFF00"/>
                </a:highlight>
                <a:sym typeface="+mn-ea"/>
              </a:rPr>
              <a:t>        All symbols that couldn’t be replaced anymore (lexical symbols or lexemes).</a:t>
            </a:r>
            <a:endParaRPr lang="en-US" altLang="zh-CN" sz="1600">
              <a:highlight>
                <a:srgbClr val="FFFF00"/>
              </a:highlight>
            </a:endParaRPr>
          </a:p>
          <a:p>
            <a:pPr algn="l"/>
            <a:r>
              <a:rPr lang="zh-CN" altLang="en-US" sz="1600">
                <a:highlight>
                  <a:srgbClr val="00FF00"/>
                </a:highlight>
                <a:sym typeface="+mn-ea"/>
              </a:rPr>
              <a:t>（</a:t>
            </a:r>
            <a:r>
              <a:rPr lang="en-US" altLang="zh-CN" sz="1600">
                <a:highlight>
                  <a:srgbClr val="00FF00"/>
                </a:highlight>
                <a:sym typeface="+mn-ea"/>
              </a:rPr>
              <a:t>4</a:t>
            </a:r>
            <a:r>
              <a:rPr lang="zh-CN" altLang="en-US" sz="1600">
                <a:highlight>
                  <a:srgbClr val="00FF00"/>
                </a:highlight>
                <a:sym typeface="+mn-ea"/>
              </a:rPr>
              <a:t>）文法规则</a:t>
            </a:r>
            <a:r>
              <a:rPr lang="en-US" altLang="zh-CN" sz="1600">
                <a:highlight>
                  <a:srgbClr val="00FF00"/>
                </a:highlight>
                <a:sym typeface="+mn-ea"/>
              </a:rPr>
              <a:t> / Grammar Rules</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例如</a:t>
            </a:r>
            <a:r>
              <a:rPr lang="en-US" altLang="zh-CN" sz="1600">
                <a:highlight>
                  <a:srgbClr val="00FF00"/>
                </a:highlight>
                <a:sym typeface="+mn-ea"/>
              </a:rPr>
              <a:t> / e.g</a:t>
            </a:r>
            <a:r>
              <a:rPr lang="zh-CN" altLang="en-US" sz="1600">
                <a:highlight>
                  <a:srgbClr val="00FF00"/>
                </a:highlight>
                <a:sym typeface="+mn-ea"/>
              </a:rPr>
              <a:t>：【</a:t>
            </a:r>
            <a:r>
              <a:rPr lang="en-US" altLang="zh-CN" sz="1600">
                <a:highlight>
                  <a:srgbClr val="00FF00"/>
                </a:highlight>
                <a:sym typeface="+mn-ea"/>
              </a:rPr>
              <a:t>R1</a:t>
            </a:r>
            <a:r>
              <a:rPr lang="zh-CN" altLang="en-US" sz="1600">
                <a:highlight>
                  <a:srgbClr val="00FF00"/>
                </a:highlight>
                <a:sym typeface="+mn-ea"/>
              </a:rPr>
              <a:t>】</a:t>
            </a:r>
            <a:r>
              <a:rPr lang="en-US" altLang="zh-CN" sz="1600">
                <a:highlight>
                  <a:srgbClr val="00FF00"/>
                </a:highlight>
                <a:sym typeface="+mn-ea"/>
              </a:rPr>
              <a:t>stmt -&gt; do stmt while ( expr ) ;</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其他表示方法</a:t>
            </a:r>
            <a:r>
              <a:rPr lang="en-US" altLang="zh-CN" sz="1600">
                <a:highlight>
                  <a:srgbClr val="00FF00"/>
                </a:highlight>
                <a:sym typeface="+mn-ea"/>
              </a:rPr>
              <a:t> / other representation</a:t>
            </a:r>
            <a:r>
              <a:rPr lang="zh-CN" altLang="en-US" sz="1600">
                <a:highlight>
                  <a:srgbClr val="00FF00"/>
                </a:highlight>
                <a:sym typeface="+mn-ea"/>
              </a:rPr>
              <a:t>：</a:t>
            </a:r>
            <a:endParaRPr lang="zh-CN" altLang="en-US" sz="1600">
              <a:highlight>
                <a:srgbClr val="00FF00"/>
              </a:highlight>
            </a:endParaRPr>
          </a:p>
          <a:p>
            <a:pPr algn="l"/>
            <a:r>
              <a:rPr lang="en-US" altLang="zh-CN" sz="1600">
                <a:highlight>
                  <a:srgbClr val="00FF00"/>
                </a:highlight>
                <a:sym typeface="+mn-ea"/>
              </a:rPr>
              <a:t>                 stmt ::= ‘do’  stmt  ‘while’  ‘(‘  expr  ‘)’  ‘;’    //  ‘do’</a:t>
            </a:r>
            <a:r>
              <a:rPr lang="zh-CN" altLang="en-US" sz="1600">
                <a:highlight>
                  <a:srgbClr val="00FF00"/>
                </a:highlight>
                <a:sym typeface="+mn-ea"/>
              </a:rPr>
              <a:t>，</a:t>
            </a:r>
            <a:r>
              <a:rPr lang="en-US" altLang="zh-CN" sz="1600">
                <a:highlight>
                  <a:srgbClr val="00FF00"/>
                </a:highlight>
                <a:sym typeface="+mn-ea"/>
              </a:rPr>
              <a:t>’while’  are strings</a:t>
            </a:r>
            <a:endParaRPr lang="en-US" altLang="zh-CN" sz="1600"/>
          </a:p>
          <a:p>
            <a:pPr algn="l"/>
            <a:r>
              <a:rPr lang="zh-CN" sz="1600">
                <a:highlight>
                  <a:srgbClr val="FFFF00"/>
                </a:highlight>
                <a:sym typeface="+mn-ea"/>
              </a:rPr>
              <a:t>（</a:t>
            </a:r>
            <a:r>
              <a:rPr lang="en-US" altLang="zh-CN" sz="1600">
                <a:highlight>
                  <a:srgbClr val="FFFF00"/>
                </a:highlight>
                <a:sym typeface="+mn-ea"/>
              </a:rPr>
              <a:t>5</a:t>
            </a:r>
            <a:r>
              <a:rPr lang="zh-CN" altLang="en-US" sz="1600">
                <a:highlight>
                  <a:srgbClr val="FFFF00"/>
                </a:highlight>
                <a:sym typeface="+mn-ea"/>
              </a:rPr>
              <a:t>）规则的简化表示</a:t>
            </a:r>
            <a:r>
              <a:rPr lang="en-US" altLang="zh-CN" sz="1600">
                <a:highlight>
                  <a:srgbClr val="FFFF00"/>
                </a:highlight>
                <a:sym typeface="+mn-ea"/>
              </a:rPr>
              <a:t>/brief representation for rules</a:t>
            </a:r>
            <a:endParaRPr lang="en-US" altLang="zh-CN" sz="1600">
              <a:highlight>
                <a:srgbClr val="FFFF00"/>
              </a:highlight>
            </a:endParaRPr>
          </a:p>
          <a:p>
            <a:pPr algn="l"/>
            <a:r>
              <a:rPr lang="en-US" altLang="zh-CN" sz="1600">
                <a:highlight>
                  <a:srgbClr val="FFFF00"/>
                </a:highlight>
                <a:sym typeface="+mn-ea"/>
              </a:rPr>
              <a:t>       G[A] with 2 rules</a:t>
            </a:r>
            <a:r>
              <a:rPr lang="zh-CN" altLang="en-US" sz="1600">
                <a:highlight>
                  <a:srgbClr val="FFFF00"/>
                </a:highlight>
                <a:sym typeface="+mn-ea"/>
              </a:rPr>
              <a:t>：【</a:t>
            </a:r>
            <a:r>
              <a:rPr lang="en-US" altLang="zh-CN" sz="1600">
                <a:highlight>
                  <a:srgbClr val="FFFF00"/>
                </a:highlight>
                <a:sym typeface="+mn-ea"/>
              </a:rPr>
              <a:t>R1</a:t>
            </a:r>
            <a:r>
              <a:rPr lang="zh-CN" altLang="en-US" sz="1600">
                <a:highlight>
                  <a:srgbClr val="FFFF00"/>
                </a:highlight>
                <a:sym typeface="+mn-ea"/>
              </a:rPr>
              <a:t>】</a:t>
            </a:r>
            <a:r>
              <a:rPr lang="en-US" altLang="zh-CN" sz="1600">
                <a:highlight>
                  <a:srgbClr val="FFFF00"/>
                </a:highlight>
                <a:sym typeface="+mn-ea"/>
              </a:rPr>
              <a:t> A -&gt;  X       </a:t>
            </a:r>
            <a:r>
              <a:rPr lang="zh-CN" altLang="en-US" sz="1600">
                <a:highlight>
                  <a:srgbClr val="FFFF00"/>
                </a:highlight>
                <a:sym typeface="+mn-ea"/>
              </a:rPr>
              <a:t>【</a:t>
            </a:r>
            <a:r>
              <a:rPr lang="en-US" altLang="zh-CN" sz="1600">
                <a:highlight>
                  <a:srgbClr val="FFFF00"/>
                </a:highlight>
                <a:sym typeface="+mn-ea"/>
              </a:rPr>
              <a:t>R2</a:t>
            </a:r>
            <a:r>
              <a:rPr lang="zh-CN" altLang="en-US" sz="1600">
                <a:highlight>
                  <a:srgbClr val="FFFF00"/>
                </a:highlight>
                <a:sym typeface="+mn-ea"/>
              </a:rPr>
              <a:t>】</a:t>
            </a:r>
            <a:r>
              <a:rPr lang="en-US" altLang="zh-CN" sz="1600">
                <a:highlight>
                  <a:srgbClr val="FFFF00"/>
                </a:highlight>
                <a:sym typeface="+mn-ea"/>
              </a:rPr>
              <a:t> A -&gt;  Y</a:t>
            </a:r>
            <a:endParaRPr lang="en-US" altLang="zh-CN" sz="1600">
              <a:highlight>
                <a:srgbClr val="FFFF00"/>
              </a:highlight>
            </a:endParaRPr>
          </a:p>
          <a:p>
            <a:pPr algn="l"/>
            <a:r>
              <a:rPr lang="en-US" altLang="zh-CN" sz="1600">
                <a:sym typeface="+mn-ea"/>
              </a:rPr>
              <a:t>       </a:t>
            </a:r>
            <a:r>
              <a:rPr lang="zh-CN" altLang="en-US" sz="1600">
                <a:sym typeface="+mn-ea"/>
              </a:rPr>
              <a:t>简化形式</a:t>
            </a:r>
            <a:r>
              <a:rPr lang="en-US" altLang="zh-CN" sz="1600">
                <a:sym typeface="+mn-ea"/>
              </a:rPr>
              <a:t>/ brief form</a:t>
            </a:r>
            <a:r>
              <a:rPr lang="zh-CN" altLang="en-US" sz="1600">
                <a:sym typeface="+mn-ea"/>
              </a:rPr>
              <a:t>：</a:t>
            </a:r>
            <a:r>
              <a:rPr lang="en-US" altLang="zh-CN" sz="1600">
                <a:highlight>
                  <a:srgbClr val="00FF00"/>
                </a:highlight>
                <a:sym typeface="+mn-ea"/>
              </a:rPr>
              <a:t>A -&gt; X  |   Y   </a:t>
            </a:r>
            <a:r>
              <a:rPr lang="zh-CN" altLang="en-US" sz="1600">
                <a:sym typeface="+mn-ea"/>
              </a:rPr>
              <a:t>（仍然是两条规则</a:t>
            </a:r>
            <a:r>
              <a:rPr lang="en-US" altLang="zh-CN" sz="1600">
                <a:sym typeface="+mn-ea"/>
              </a:rPr>
              <a:t> / here are two rules )</a:t>
            </a:r>
            <a:endParaRPr lang="en-US" altLang="zh-CN" sz="1600"/>
          </a:p>
          <a:p>
            <a:pPr algn="l"/>
            <a:r>
              <a:rPr lang="en-US" altLang="zh-CN" sz="1600">
                <a:sym typeface="+mn-ea"/>
              </a:rPr>
              <a:t>           </a:t>
            </a:r>
            <a:r>
              <a:rPr lang="zh-CN" altLang="en-US" sz="1600">
                <a:sym typeface="+mn-ea"/>
              </a:rPr>
              <a:t>或</a:t>
            </a:r>
            <a:r>
              <a:rPr lang="en-US" altLang="zh-CN" sz="1600">
                <a:sym typeface="+mn-ea"/>
              </a:rPr>
              <a:t> / or</a:t>
            </a:r>
            <a:r>
              <a:rPr lang="zh-CN" altLang="en-US" sz="1600">
                <a:sym typeface="+mn-ea"/>
              </a:rPr>
              <a:t>：</a:t>
            </a:r>
            <a:endParaRPr lang="zh-CN" altLang="en-US" sz="1600"/>
          </a:p>
          <a:p>
            <a:pPr algn="l"/>
            <a:r>
              <a:rPr lang="zh-CN" altLang="en-US" sz="1600">
                <a:sym typeface="+mn-ea"/>
              </a:rPr>
              <a:t> </a:t>
            </a:r>
            <a:r>
              <a:rPr lang="en-US" altLang="zh-CN" sz="1600">
                <a:sym typeface="+mn-ea"/>
              </a:rPr>
              <a:t>             </a:t>
            </a:r>
            <a:r>
              <a:rPr lang="en-US" altLang="zh-CN" sz="1600">
                <a:highlight>
                  <a:srgbClr val="00FF00"/>
                </a:highlight>
                <a:sym typeface="+mn-ea"/>
              </a:rPr>
              <a:t> A -&gt;  X</a:t>
            </a:r>
            <a:endParaRPr lang="en-US" altLang="zh-CN" sz="1600">
              <a:highlight>
                <a:srgbClr val="00FF00"/>
              </a:highlight>
              <a:sym typeface="+mn-ea"/>
            </a:endParaRPr>
          </a:p>
          <a:p>
            <a:pPr algn="l"/>
            <a:r>
              <a:rPr lang="en-US" altLang="zh-CN" sz="1600">
                <a:sym typeface="+mn-ea"/>
              </a:rPr>
              <a:t>              </a:t>
            </a:r>
            <a:r>
              <a:rPr lang="en-US" altLang="zh-CN" sz="1600">
                <a:highlight>
                  <a:srgbClr val="00FF00"/>
                </a:highlight>
                <a:sym typeface="+mn-ea"/>
              </a:rPr>
              <a:t>       |  Y</a:t>
            </a:r>
            <a:r>
              <a:rPr lang="en-US" altLang="zh-CN" sz="1600">
                <a:sym typeface="+mn-ea"/>
              </a:rPr>
              <a:t>      </a:t>
            </a:r>
            <a:endParaRPr lang="en-US" altLang="zh-CN" sz="1600"/>
          </a:p>
          <a:p>
            <a:pPr algn="l"/>
            <a:endParaRPr lang="en-US" altLang="zh-CN" sz="16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blinds(horizontal)">
                                      <p:cBhvr>
                                        <p:cTn id="16" dur="500"/>
                                        <p:tgtEl>
                                          <p:spTgt spid="6">
                                            <p:txEl>
                                              <p:pRg st="1" end="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blinds(horizontal)">
                                      <p:cBhvr>
                                        <p:cTn id="19" dur="500"/>
                                        <p:tgtEl>
                                          <p:spTgt spid="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blinds(horizontal)">
                                      <p:cBhvr>
                                        <p:cTn id="24" dur="500"/>
                                        <p:tgtEl>
                                          <p:spTgt spid="6">
                                            <p:txEl>
                                              <p:pRg st="3" end="3"/>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blinds(horizontal)">
                                      <p:cBhvr>
                                        <p:cTn id="30" dur="500"/>
                                        <p:tgtEl>
                                          <p:spTgt spid="6">
                                            <p:txEl>
                                              <p:pRg st="5" end="5"/>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blinds(horizontal)">
                                      <p:cBhvr>
                                        <p:cTn id="33" dur="500"/>
                                        <p:tgtEl>
                                          <p:spTgt spid="6">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blinds(horizontal)">
                                      <p:cBhvr>
                                        <p:cTn id="38" dur="500"/>
                                        <p:tgtEl>
                                          <p:spTgt spid="6">
                                            <p:txEl>
                                              <p:pRg st="7" end="7"/>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blinds(horizontal)">
                                      <p:cBhvr>
                                        <p:cTn id="41" dur="500"/>
                                        <p:tgtEl>
                                          <p:spTgt spid="6">
                                            <p:txEl>
                                              <p:pRg st="8" end="8"/>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blinds(horizontal)">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blinds(horizontal)">
                                      <p:cBhvr>
                                        <p:cTn id="49" dur="500"/>
                                        <p:tgtEl>
                                          <p:spTgt spid="6">
                                            <p:txEl>
                                              <p:pRg st="10" end="10"/>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6">
                                            <p:txEl>
                                              <p:pRg st="11" end="11"/>
                                            </p:txEl>
                                          </p:spTgt>
                                        </p:tgtEl>
                                        <p:attrNameLst>
                                          <p:attrName>style.visibility</p:attrName>
                                        </p:attrNameLst>
                                      </p:cBhvr>
                                      <p:to>
                                        <p:strVal val="visible"/>
                                      </p:to>
                                    </p:set>
                                    <p:animEffect transition="in" filter="blinds(horizontal)">
                                      <p:cBhvr>
                                        <p:cTn id="52" dur="500"/>
                                        <p:tgtEl>
                                          <p:spTgt spid="6">
                                            <p:txEl>
                                              <p:pRg st="11" end="11"/>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Effect transition="in" filter="blinds(horizontal)">
                                      <p:cBhvr>
                                        <p:cTn id="55" dur="500"/>
                                        <p:tgtEl>
                                          <p:spTgt spid="6">
                                            <p:txEl>
                                              <p:pRg st="12" end="12"/>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blinds(horizontal)">
                                      <p:cBhvr>
                                        <p:cTn id="58" dur="500"/>
                                        <p:tgtEl>
                                          <p:spTgt spid="6">
                                            <p:txEl>
                                              <p:pRg st="13" end="1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animEffect transition="in" filter="blinds(horizontal)">
                                      <p:cBhvr>
                                        <p:cTn id="63" dur="500"/>
                                        <p:tgtEl>
                                          <p:spTgt spid="6">
                                            <p:txEl>
                                              <p:pRg st="14" end="14"/>
                                            </p:txEl>
                                          </p:spTgt>
                                        </p:tgtEl>
                                      </p:cBhvr>
                                    </p:animEffect>
                                  </p:childTnLst>
                                </p:cTn>
                              </p:par>
                              <p:par>
                                <p:cTn id="64" presetID="3" presetClass="entr" presetSubtype="10" fill="hold" nodeType="withEffect">
                                  <p:stCondLst>
                                    <p:cond delay="0"/>
                                  </p:stCondLst>
                                  <p:childTnLst>
                                    <p:set>
                                      <p:cBhvr>
                                        <p:cTn id="65" dur="1" fill="hold">
                                          <p:stCondLst>
                                            <p:cond delay="0"/>
                                          </p:stCondLst>
                                        </p:cTn>
                                        <p:tgtEl>
                                          <p:spTgt spid="6">
                                            <p:txEl>
                                              <p:pRg st="15" end="15"/>
                                            </p:txEl>
                                          </p:spTgt>
                                        </p:tgtEl>
                                        <p:attrNameLst>
                                          <p:attrName>style.visibility</p:attrName>
                                        </p:attrNameLst>
                                      </p:cBhvr>
                                      <p:to>
                                        <p:strVal val="visible"/>
                                      </p:to>
                                    </p:set>
                                    <p:animEffect transition="in" filter="blinds(horizontal)">
                                      <p:cBhvr>
                                        <p:cTn id="66" dur="500"/>
                                        <p:tgtEl>
                                          <p:spTgt spid="6">
                                            <p:txEl>
                                              <p:pRg st="15" end="1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4" presetClass="entr" presetSubtype="16" fill="hold" nodeType="clickEffect">
                                  <p:stCondLst>
                                    <p:cond delay="0"/>
                                  </p:stCondLst>
                                  <p:childTnLst>
                                    <p:set>
                                      <p:cBhvr>
                                        <p:cTn id="70" dur="1" fill="hold">
                                          <p:stCondLst>
                                            <p:cond delay="0"/>
                                          </p:stCondLst>
                                        </p:cTn>
                                        <p:tgtEl>
                                          <p:spTgt spid="6">
                                            <p:txEl>
                                              <p:pRg st="16" end="16"/>
                                            </p:txEl>
                                          </p:spTgt>
                                        </p:tgtEl>
                                        <p:attrNameLst>
                                          <p:attrName>style.visibility</p:attrName>
                                        </p:attrNameLst>
                                      </p:cBhvr>
                                      <p:to>
                                        <p:strVal val="visible"/>
                                      </p:to>
                                    </p:set>
                                    <p:animEffect transition="in" filter="box(in)">
                                      <p:cBhvr>
                                        <p:cTn id="71" dur="2000"/>
                                        <p:tgtEl>
                                          <p:spTgt spid="6">
                                            <p:txEl>
                                              <p:pRg st="16" end="16"/>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6">
                                            <p:txEl>
                                              <p:pRg st="17" end="17"/>
                                            </p:txEl>
                                          </p:spTgt>
                                        </p:tgtEl>
                                        <p:attrNameLst>
                                          <p:attrName>style.visibility</p:attrName>
                                        </p:attrNameLst>
                                      </p:cBhvr>
                                      <p:to>
                                        <p:strVal val="visible"/>
                                      </p:to>
                                    </p:set>
                                    <p:animEffect transition="in" filter="blinds(horizontal)">
                                      <p:cBhvr>
                                        <p:cTn id="76" dur="500"/>
                                        <p:tgtEl>
                                          <p:spTgt spid="6">
                                            <p:txEl>
                                              <p:pRg st="17" end="17"/>
                                            </p:txEl>
                                          </p:spTgt>
                                        </p:tgtEl>
                                      </p:cBhvr>
                                    </p:animEffect>
                                  </p:childTnLst>
                                </p:cTn>
                              </p:par>
                              <p:par>
                                <p:cTn id="77" presetID="3" presetClass="entr" presetSubtype="10" fill="hold" nodeType="withEffect">
                                  <p:stCondLst>
                                    <p:cond delay="0"/>
                                  </p:stCondLst>
                                  <p:childTnLst>
                                    <p:set>
                                      <p:cBhvr>
                                        <p:cTn id="78" dur="1" fill="hold">
                                          <p:stCondLst>
                                            <p:cond delay="0"/>
                                          </p:stCondLst>
                                        </p:cTn>
                                        <p:tgtEl>
                                          <p:spTgt spid="6">
                                            <p:txEl>
                                              <p:pRg st="18" end="18"/>
                                            </p:txEl>
                                          </p:spTgt>
                                        </p:tgtEl>
                                        <p:attrNameLst>
                                          <p:attrName>style.visibility</p:attrName>
                                        </p:attrNameLst>
                                      </p:cBhvr>
                                      <p:to>
                                        <p:strVal val="visible"/>
                                      </p:to>
                                    </p:set>
                                    <p:animEffect transition="in" filter="blinds(horizontal)">
                                      <p:cBhvr>
                                        <p:cTn id="79" dur="500"/>
                                        <p:tgtEl>
                                          <p:spTgt spid="6">
                                            <p:txEl>
                                              <p:pRg st="18" end="18"/>
                                            </p:txEl>
                                          </p:spTgt>
                                        </p:tgtEl>
                                      </p:cBhvr>
                                    </p:animEffect>
                                  </p:childTnLst>
                                </p:cTn>
                              </p:par>
                              <p:par>
                                <p:cTn id="80" presetID="3" presetClass="entr" presetSubtype="10" fill="hold" nodeType="withEffect">
                                  <p:stCondLst>
                                    <p:cond delay="0"/>
                                  </p:stCondLst>
                                  <p:childTnLst>
                                    <p:set>
                                      <p:cBhvr>
                                        <p:cTn id="81" dur="1" fill="hold">
                                          <p:stCondLst>
                                            <p:cond delay="0"/>
                                          </p:stCondLst>
                                        </p:cTn>
                                        <p:tgtEl>
                                          <p:spTgt spid="6">
                                            <p:txEl>
                                              <p:pRg st="19" end="19"/>
                                            </p:txEl>
                                          </p:spTgt>
                                        </p:tgtEl>
                                        <p:attrNameLst>
                                          <p:attrName>style.visibility</p:attrName>
                                        </p:attrNameLst>
                                      </p:cBhvr>
                                      <p:to>
                                        <p:strVal val="visible"/>
                                      </p:to>
                                    </p:set>
                                    <p:animEffect transition="in" filter="blinds(horizontal)">
                                      <p:cBhvr>
                                        <p:cTn id="82" dur="500"/>
                                        <p:tgtEl>
                                          <p:spTgt spid="6">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104" grpId="1"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246380"/>
            <a:ext cx="10968990" cy="1067435"/>
          </a:xfrm>
        </p:spPr>
        <p:txBody>
          <a:bodyPr>
            <a:noAutofit/>
          </a:bodyPr>
          <a:p>
            <a:r>
              <a:rPr lang="en-US" altLang="zh-CN" sz="2000">
                <a:sym typeface="+mn-ea"/>
              </a:rPr>
              <a:t>AST=&gt;</a:t>
            </a:r>
            <a:r>
              <a:rPr lang="zh-CN" altLang="en-US" sz="2000">
                <a:sym typeface="+mn-ea"/>
              </a:rPr>
              <a:t>三地址码（四元式）：布尔表达式与控制流</a:t>
            </a:r>
            <a:r>
              <a:rPr lang="zh-CN" altLang="en-US" sz="2000">
                <a:sym typeface="+mn-ea"/>
              </a:rPr>
              <a:t>语句</a:t>
            </a:r>
            <a:br>
              <a:rPr lang="zh-CN" altLang="en-US" sz="2000">
                <a:sym typeface="+mn-ea"/>
              </a:rPr>
            </a:br>
            <a:r>
              <a:rPr lang="en-US" altLang="zh-CN" sz="2000">
                <a:sym typeface="+mn-ea"/>
              </a:rPr>
              <a:t>AST=&gt;Three address code</a:t>
            </a:r>
            <a:r>
              <a:rPr lang="zh-CN" altLang="en-US" sz="2000">
                <a:sym typeface="+mn-ea"/>
              </a:rPr>
              <a:t>：</a:t>
            </a:r>
            <a:r>
              <a:rPr lang="en-US" altLang="zh-CN" sz="2000">
                <a:sym typeface="+mn-ea"/>
              </a:rPr>
              <a:t>boolean exp &amp; control flow statement</a:t>
            </a:r>
            <a:endParaRPr lang="en-US" altLang="zh-CN" sz="2000">
              <a:sym typeface="+mn-ea"/>
            </a:endParaRPr>
          </a:p>
        </p:txBody>
      </p:sp>
      <p:sp>
        <p:nvSpPr>
          <p:cNvPr id="3" name="内容占位符 2"/>
          <p:cNvSpPr>
            <a:spLocks noGrp="1"/>
          </p:cNvSpPr>
          <p:nvPr>
            <p:ph idx="1"/>
          </p:nvPr>
        </p:nvSpPr>
        <p:spPr>
          <a:xfrm>
            <a:off x="441325" y="1278890"/>
            <a:ext cx="3684270" cy="2314575"/>
          </a:xfrm>
        </p:spPr>
        <p:txBody>
          <a:bodyPr>
            <a:normAutofit fontScale="90000" lnSpcReduction="10000"/>
          </a:bodyPr>
          <a:p>
            <a:pPr marL="0">
              <a:lnSpc>
                <a:spcPct val="100000"/>
              </a:lnSpc>
              <a:spcAft>
                <a:spcPts val="0"/>
              </a:spcAft>
            </a:pPr>
            <a:r>
              <a:rPr lang="en-US"/>
              <a:t>(1) int  x=4,  y=0;</a:t>
            </a:r>
            <a:endParaRPr lang="en-US"/>
          </a:p>
          <a:p>
            <a:pPr marL="0">
              <a:lnSpc>
                <a:spcPct val="100000"/>
              </a:lnSpc>
              <a:spcAft>
                <a:spcPts val="0"/>
              </a:spcAft>
            </a:pPr>
            <a:r>
              <a:rPr lang="en-US"/>
              <a:t>(2) int f() {</a:t>
            </a:r>
            <a:endParaRPr lang="en-US"/>
          </a:p>
          <a:p>
            <a:pPr marL="0">
              <a:lnSpc>
                <a:spcPct val="100000"/>
              </a:lnSpc>
              <a:spcAft>
                <a:spcPts val="0"/>
              </a:spcAft>
            </a:pPr>
            <a:r>
              <a:rPr lang="en-US"/>
              <a:t>(3)     x++;</a:t>
            </a:r>
            <a:endParaRPr lang="en-US"/>
          </a:p>
          <a:p>
            <a:pPr marL="0">
              <a:lnSpc>
                <a:spcPct val="100000"/>
              </a:lnSpc>
              <a:spcAft>
                <a:spcPts val="0"/>
              </a:spcAft>
            </a:pPr>
            <a:r>
              <a:rPr lang="en-US"/>
              <a:t>(4)     printf(“x=%d\n”,x);</a:t>
            </a:r>
            <a:endParaRPr lang="en-US"/>
          </a:p>
          <a:p>
            <a:pPr marL="0">
              <a:lnSpc>
                <a:spcPct val="100000"/>
              </a:lnSpc>
              <a:spcAft>
                <a:spcPts val="0"/>
              </a:spcAft>
            </a:pPr>
            <a:r>
              <a:rPr lang="en-US"/>
              <a:t>(5)     return 0</a:t>
            </a:r>
            <a:r>
              <a:rPr lang="en-US"/>
              <a:t>;</a:t>
            </a:r>
            <a:endParaRPr lang="en-US"/>
          </a:p>
          <a:p>
            <a:pPr marL="0">
              <a:lnSpc>
                <a:spcPct val="100000"/>
              </a:lnSpc>
              <a:spcAft>
                <a:spcPts val="0"/>
              </a:spcAft>
            </a:pPr>
            <a:r>
              <a:rPr lang="en-US"/>
              <a:t>(6)</a:t>
            </a:r>
            <a:endParaRPr lang="en-US"/>
          </a:p>
          <a:p>
            <a:pPr marL="0">
              <a:lnSpc>
                <a:spcPct val="100000"/>
              </a:lnSpc>
              <a:spcAft>
                <a:spcPts val="0"/>
              </a:spcAft>
            </a:pPr>
            <a:r>
              <a:rPr lang="en-US"/>
              <a:t>(7) int main() {</a:t>
            </a:r>
            <a:endParaRPr lang="en-US"/>
          </a:p>
          <a:p>
            <a:pPr marL="0">
              <a:lnSpc>
                <a:spcPct val="100000"/>
              </a:lnSpc>
              <a:spcAft>
                <a:spcPts val="0"/>
              </a:spcAft>
            </a:pPr>
            <a:r>
              <a:rPr lang="en-US"/>
              <a:t>(8)    if(f()!=0&amp;&amp;f()&lt;5)</a:t>
            </a:r>
            <a:endParaRPr lang="en-US"/>
          </a:p>
          <a:p>
            <a:pPr marL="0">
              <a:lnSpc>
                <a:spcPct val="100000"/>
              </a:lnSpc>
              <a:spcAft>
                <a:spcPts val="0"/>
              </a:spcAft>
            </a:pPr>
            <a:r>
              <a:rPr lang="en-US"/>
              <a:t>(9)       y=1;</a:t>
            </a:r>
            <a:endParaRPr lang="en-US"/>
          </a:p>
          <a:p>
            <a:pPr marL="0">
              <a:lnSpc>
                <a:spcPct val="100000"/>
              </a:lnSpc>
              <a:spcAft>
                <a:spcPts val="0"/>
              </a:spcAft>
            </a:pPr>
            <a:r>
              <a:rPr lang="en-US"/>
              <a:t>(10) }</a:t>
            </a:r>
            <a:endParaRPr lang="en-US"/>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5" name="内容占位符 2"/>
          <p:cNvSpPr>
            <a:spLocks noGrp="1"/>
          </p:cNvSpPr>
          <p:nvPr/>
        </p:nvSpPr>
        <p:spPr>
          <a:xfrm>
            <a:off x="1651000" y="3513455"/>
            <a:ext cx="4785995" cy="3344545"/>
          </a:xfrm>
          <a:prstGeom prst="rect">
            <a:avLst/>
          </a:prstGeom>
          <a:gradFill>
            <a:gsLst>
              <a:gs pos="0">
                <a:srgbClr val="007BD3"/>
              </a:gs>
              <a:gs pos="100000">
                <a:srgbClr val="034373"/>
              </a:gs>
            </a:gsLst>
            <a:lin ang="5400000" scaled="0"/>
          </a:gradFill>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Font typeface="Wingdings" panose="05000000000000000000" charset="0"/>
              <a:buChar char="ü"/>
            </a:pPr>
            <a:r>
              <a:rPr lang="zh-CN" altLang="en-US">
                <a:solidFill>
                  <a:schemeClr val="bg1"/>
                </a:solidFill>
              </a:rPr>
              <a:t>方式</a:t>
            </a:r>
            <a:r>
              <a:rPr lang="en-US" altLang="zh-CN">
                <a:solidFill>
                  <a:schemeClr val="bg1"/>
                </a:solidFill>
              </a:rPr>
              <a:t>1</a:t>
            </a:r>
            <a:r>
              <a:rPr lang="zh-CN" altLang="en-US">
                <a:solidFill>
                  <a:schemeClr val="bg1"/>
                </a:solidFill>
              </a:rPr>
              <a:t>是短路求值</a:t>
            </a:r>
            <a:endParaRPr lang="en-US" altLang="zh-CN">
              <a:solidFill>
                <a:schemeClr val="bg1"/>
              </a:solidFill>
            </a:endParaRPr>
          </a:p>
          <a:p>
            <a:pPr marL="0" indent="0">
              <a:lnSpc>
                <a:spcPct val="100000"/>
              </a:lnSpc>
              <a:spcAft>
                <a:spcPts val="0"/>
              </a:spcAft>
              <a:buFont typeface="Wingdings" panose="05000000000000000000" charset="0"/>
              <a:buNone/>
            </a:pPr>
            <a:r>
              <a:rPr lang="en-US" altLang="zh-CN">
                <a:solidFill>
                  <a:schemeClr val="bg1"/>
                </a:solidFill>
              </a:rPr>
              <a:t>   Approach 2 is short circuiting</a:t>
            </a:r>
            <a:endParaRPr lang="en-US" altLang="zh-CN">
              <a:solidFill>
                <a:schemeClr val="bg1"/>
              </a:solidFill>
            </a:endParaRPr>
          </a:p>
          <a:p>
            <a:pPr lvl="1">
              <a:lnSpc>
                <a:spcPct val="100000"/>
              </a:lnSpc>
              <a:spcAft>
                <a:spcPts val="0"/>
              </a:spcAft>
              <a:buFont typeface="Wingdings" panose="05000000000000000000" charset="0"/>
              <a:buChar char="ü"/>
            </a:pPr>
            <a:r>
              <a:rPr lang="en-US" altLang="zh-CN">
                <a:solidFill>
                  <a:schemeClr val="bg1"/>
                </a:solidFill>
              </a:rPr>
              <a:t>L1</a:t>
            </a:r>
            <a:r>
              <a:rPr lang="zh-CN" altLang="en-US">
                <a:solidFill>
                  <a:schemeClr val="bg1"/>
                </a:solidFill>
              </a:rPr>
              <a:t>：</a:t>
            </a:r>
            <a:r>
              <a:rPr lang="en-US" altLang="zh-CN">
                <a:solidFill>
                  <a:schemeClr val="bg1"/>
                </a:solidFill>
              </a:rPr>
              <a:t>t1=f()</a:t>
            </a:r>
            <a:endParaRPr lang="en-US" altLang="zh-CN">
              <a:solidFill>
                <a:schemeClr val="bg1"/>
              </a:solidFill>
            </a:endParaRPr>
          </a:p>
          <a:p>
            <a:pPr lvl="1">
              <a:lnSpc>
                <a:spcPct val="100000"/>
              </a:lnSpc>
              <a:spcAft>
                <a:spcPts val="0"/>
              </a:spcAft>
              <a:buFont typeface="Wingdings" panose="05000000000000000000" charset="0"/>
              <a:buChar char="ü"/>
            </a:pPr>
            <a:r>
              <a:rPr lang="en-US" altLang="zh-CN">
                <a:solidFill>
                  <a:schemeClr val="bg1"/>
                </a:solidFill>
              </a:rPr>
              <a:t>L2</a:t>
            </a:r>
            <a:r>
              <a:rPr lang="zh-CN" altLang="en-US">
                <a:solidFill>
                  <a:schemeClr val="bg1"/>
                </a:solidFill>
              </a:rPr>
              <a:t>：</a:t>
            </a:r>
            <a:r>
              <a:rPr lang="en-US" altLang="zh-CN">
                <a:solidFill>
                  <a:schemeClr val="bg1"/>
                </a:solidFill>
              </a:rPr>
              <a:t>if(t1!=0) goto L4</a:t>
            </a:r>
            <a:endParaRPr lang="en-US" altLang="zh-CN">
              <a:solidFill>
                <a:schemeClr val="bg1"/>
              </a:solidFill>
            </a:endParaRPr>
          </a:p>
          <a:p>
            <a:pPr lvl="1">
              <a:lnSpc>
                <a:spcPct val="100000"/>
              </a:lnSpc>
              <a:spcAft>
                <a:spcPts val="0"/>
              </a:spcAft>
              <a:buFont typeface="Wingdings" panose="05000000000000000000" charset="0"/>
              <a:buChar char="ü"/>
            </a:pPr>
            <a:r>
              <a:rPr lang="en-US" altLang="zh-CN">
                <a:solidFill>
                  <a:schemeClr val="bg1"/>
                </a:solidFill>
              </a:rPr>
              <a:t>L3</a:t>
            </a:r>
            <a:r>
              <a:rPr lang="zh-CN" altLang="en-US">
                <a:solidFill>
                  <a:schemeClr val="bg1"/>
                </a:solidFill>
              </a:rPr>
              <a:t>：</a:t>
            </a:r>
            <a:r>
              <a:rPr lang="en-US" altLang="zh-CN">
                <a:solidFill>
                  <a:schemeClr val="bg1"/>
                </a:solidFill>
              </a:rPr>
              <a:t>goto L_false</a:t>
            </a:r>
            <a:endParaRPr lang="en-US" altLang="zh-CN">
              <a:solidFill>
                <a:schemeClr val="bg1"/>
              </a:solidFill>
            </a:endParaRPr>
          </a:p>
          <a:p>
            <a:pPr lvl="1">
              <a:lnSpc>
                <a:spcPct val="100000"/>
              </a:lnSpc>
              <a:spcAft>
                <a:spcPts val="0"/>
              </a:spcAft>
              <a:buFont typeface="Wingdings" panose="05000000000000000000" charset="0"/>
              <a:buChar char="ü"/>
            </a:pPr>
            <a:r>
              <a:rPr lang="en-US" altLang="zh-CN">
                <a:solidFill>
                  <a:schemeClr val="bg1"/>
                </a:solidFill>
              </a:rPr>
              <a:t>L4</a:t>
            </a:r>
            <a:r>
              <a:rPr lang="zh-CN" altLang="en-US">
                <a:solidFill>
                  <a:schemeClr val="bg1"/>
                </a:solidFill>
              </a:rPr>
              <a:t>：</a:t>
            </a:r>
            <a:r>
              <a:rPr lang="en-US" altLang="zh-CN">
                <a:solidFill>
                  <a:schemeClr val="bg1"/>
                </a:solidFill>
              </a:rPr>
              <a:t>t2=f()</a:t>
            </a:r>
            <a:endParaRPr lang="en-US" altLang="zh-CN">
              <a:solidFill>
                <a:schemeClr val="bg1"/>
              </a:solidFill>
            </a:endParaRPr>
          </a:p>
          <a:p>
            <a:pPr lvl="1">
              <a:lnSpc>
                <a:spcPct val="100000"/>
              </a:lnSpc>
              <a:spcAft>
                <a:spcPts val="0"/>
              </a:spcAft>
              <a:buFont typeface="Wingdings" panose="05000000000000000000" charset="0"/>
              <a:buChar char="ü"/>
            </a:pPr>
            <a:r>
              <a:rPr lang="en-US" altLang="zh-CN">
                <a:solidFill>
                  <a:schemeClr val="bg1"/>
                </a:solidFill>
              </a:rPr>
              <a:t>L5</a:t>
            </a:r>
            <a:r>
              <a:rPr lang="zh-CN" altLang="en-US">
                <a:solidFill>
                  <a:schemeClr val="bg1"/>
                </a:solidFill>
              </a:rPr>
              <a:t>：</a:t>
            </a:r>
            <a:r>
              <a:rPr lang="en-US" altLang="zh-CN">
                <a:solidFill>
                  <a:schemeClr val="bg1"/>
                </a:solidFill>
              </a:rPr>
              <a:t>if(t2&lt;5) goto L_true</a:t>
            </a:r>
            <a:endParaRPr lang="en-US" altLang="zh-CN">
              <a:solidFill>
                <a:schemeClr val="bg1"/>
              </a:solidFill>
            </a:endParaRPr>
          </a:p>
          <a:p>
            <a:pPr lvl="1">
              <a:lnSpc>
                <a:spcPct val="100000"/>
              </a:lnSpc>
              <a:spcAft>
                <a:spcPts val="0"/>
              </a:spcAft>
              <a:buFont typeface="Wingdings" panose="05000000000000000000" charset="0"/>
              <a:buChar char="ü"/>
            </a:pPr>
            <a:r>
              <a:rPr lang="en-US" altLang="zh-CN">
                <a:solidFill>
                  <a:schemeClr val="bg1"/>
                </a:solidFill>
              </a:rPr>
              <a:t>L6</a:t>
            </a:r>
            <a:r>
              <a:rPr lang="zh-CN" altLang="en-US">
                <a:solidFill>
                  <a:schemeClr val="bg1"/>
                </a:solidFill>
              </a:rPr>
              <a:t>：</a:t>
            </a:r>
            <a:r>
              <a:rPr lang="en-US" altLang="zh-CN">
                <a:solidFill>
                  <a:schemeClr val="bg1"/>
                </a:solidFill>
              </a:rPr>
              <a:t>goto L_false</a:t>
            </a:r>
            <a:endParaRPr lang="en-US" altLang="zh-CN">
              <a:solidFill>
                <a:schemeClr val="bg1"/>
              </a:solidFill>
            </a:endParaRPr>
          </a:p>
          <a:p>
            <a:pPr lvl="1">
              <a:lnSpc>
                <a:spcPct val="100000"/>
              </a:lnSpc>
              <a:spcAft>
                <a:spcPts val="0"/>
              </a:spcAft>
              <a:buFont typeface="Wingdings" panose="05000000000000000000" charset="0"/>
              <a:buChar char="ü"/>
            </a:pPr>
            <a:r>
              <a:rPr lang="en-US" altLang="zh-CN">
                <a:solidFill>
                  <a:schemeClr val="bg1"/>
                </a:solidFill>
              </a:rPr>
              <a:t>L_true</a:t>
            </a:r>
            <a:r>
              <a:rPr lang="zh-CN" altLang="en-US">
                <a:solidFill>
                  <a:schemeClr val="bg1"/>
                </a:solidFill>
              </a:rPr>
              <a:t>：</a:t>
            </a:r>
            <a:r>
              <a:rPr lang="en-US" altLang="zh-CN">
                <a:solidFill>
                  <a:schemeClr val="bg1"/>
                </a:solidFill>
              </a:rPr>
              <a:t>y=1</a:t>
            </a:r>
            <a:endParaRPr lang="en-US" altLang="zh-CN">
              <a:solidFill>
                <a:schemeClr val="bg1"/>
              </a:solidFill>
            </a:endParaRPr>
          </a:p>
          <a:p>
            <a:pPr lvl="1">
              <a:lnSpc>
                <a:spcPct val="100000"/>
              </a:lnSpc>
              <a:spcAft>
                <a:spcPts val="0"/>
              </a:spcAft>
              <a:buFont typeface="Wingdings" panose="05000000000000000000" charset="0"/>
              <a:buChar char="ü"/>
            </a:pPr>
            <a:endParaRPr lang="en-US" altLang="zh-CN">
              <a:solidFill>
                <a:schemeClr val="bg1"/>
              </a:solidFill>
              <a:highlight>
                <a:srgbClr val="FF0000"/>
              </a:highlight>
            </a:endParaRPr>
          </a:p>
          <a:p>
            <a:pPr>
              <a:lnSpc>
                <a:spcPct val="100000"/>
              </a:lnSpc>
              <a:spcAft>
                <a:spcPts val="0"/>
              </a:spcAft>
              <a:buFont typeface="Wingdings" panose="05000000000000000000" charset="0"/>
              <a:buChar char="ü"/>
            </a:pPr>
            <a:r>
              <a:rPr lang="zh-CN" altLang="en-US">
                <a:solidFill>
                  <a:schemeClr val="bg1"/>
                </a:solidFill>
                <a:highlight>
                  <a:srgbClr val="FF0000"/>
                </a:highlight>
                <a:sym typeface="+mn-ea"/>
              </a:rPr>
              <a:t>方式</a:t>
            </a:r>
            <a:r>
              <a:rPr lang="en-US" altLang="zh-CN">
                <a:solidFill>
                  <a:schemeClr val="bg1"/>
                </a:solidFill>
                <a:highlight>
                  <a:srgbClr val="FF0000"/>
                </a:highlight>
                <a:sym typeface="+mn-ea"/>
              </a:rPr>
              <a:t>1</a:t>
            </a:r>
            <a:r>
              <a:rPr lang="zh-CN" altLang="en-US">
                <a:solidFill>
                  <a:schemeClr val="bg1"/>
                </a:solidFill>
                <a:highlight>
                  <a:srgbClr val="FF0000"/>
                </a:highlight>
                <a:sym typeface="+mn-ea"/>
              </a:rPr>
              <a:t>是短路求值</a:t>
            </a:r>
            <a:endParaRPr lang="zh-CN" altLang="en-US">
              <a:solidFill>
                <a:schemeClr val="bg1"/>
              </a:solidFill>
              <a:highlight>
                <a:srgbClr val="FF0000"/>
              </a:highlight>
              <a:sym typeface="+mn-ea"/>
            </a:endParaRPr>
          </a:p>
          <a:p>
            <a:pPr lvl="1">
              <a:lnSpc>
                <a:spcPct val="100000"/>
              </a:lnSpc>
              <a:spcAft>
                <a:spcPts val="0"/>
              </a:spcAft>
              <a:buFont typeface="Wingdings" panose="05000000000000000000" charset="0"/>
              <a:buChar char="ü"/>
            </a:pPr>
            <a:r>
              <a:rPr lang="en-US" altLang="zh-CN">
                <a:solidFill>
                  <a:schemeClr val="tx1"/>
                </a:solidFill>
                <a:highlight>
                  <a:srgbClr val="FFFF00"/>
                </a:highlight>
                <a:sym typeface="+mn-ea"/>
              </a:rPr>
              <a:t>x=5</a:t>
            </a:r>
            <a:endParaRPr lang="zh-CN" altLang="en-US">
              <a:solidFill>
                <a:schemeClr val="tx1"/>
              </a:solidFill>
              <a:highlight>
                <a:srgbClr val="FFFF00"/>
              </a:highlight>
              <a:sym typeface="+mn-ea"/>
            </a:endParaRPr>
          </a:p>
          <a:p>
            <a:pPr>
              <a:lnSpc>
                <a:spcPct val="100000"/>
              </a:lnSpc>
              <a:spcAft>
                <a:spcPts val="0"/>
              </a:spcAft>
              <a:buFont typeface="Wingdings" panose="05000000000000000000" charset="0"/>
              <a:buChar char="ü"/>
            </a:pPr>
            <a:endParaRPr lang="zh-CN" altLang="en-US">
              <a:solidFill>
                <a:schemeClr val="tx1"/>
              </a:solidFill>
              <a:highlight>
                <a:srgbClr val="FFFF00"/>
              </a:highlight>
              <a:sym typeface="+mn-ea"/>
            </a:endParaRPr>
          </a:p>
        </p:txBody>
      </p:sp>
      <p:sp>
        <p:nvSpPr>
          <p:cNvPr id="6" name="内容占位符 2"/>
          <p:cNvSpPr>
            <a:spLocks noGrp="1"/>
          </p:cNvSpPr>
          <p:nvPr/>
        </p:nvSpPr>
        <p:spPr>
          <a:xfrm>
            <a:off x="6861810" y="1472565"/>
            <a:ext cx="4559300" cy="4486910"/>
          </a:xfrm>
          <a:prstGeom prst="rect">
            <a:avLst/>
          </a:prstGeom>
          <a:gradFill>
            <a:gsLst>
              <a:gs pos="0">
                <a:srgbClr val="FBFB11"/>
              </a:gs>
              <a:gs pos="100000">
                <a:srgbClr val="838309"/>
              </a:gs>
            </a:gsLst>
            <a:lin ang="5400000" scaled="0"/>
          </a:gradFill>
        </p:spPr>
        <p:txBody>
          <a:bodyPr vert="horz" lIns="90000" tIns="46800" rIns="90000" bIns="46800" rtlCol="0"/>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Font typeface="Wingdings" panose="05000000000000000000" charset="0"/>
              <a:buChar char="ü"/>
            </a:pPr>
            <a:r>
              <a:rPr lang="zh-CN" altLang="en-US" sz="2000"/>
              <a:t>方式</a:t>
            </a:r>
            <a:r>
              <a:rPr lang="en-US" altLang="zh-CN" sz="2000"/>
              <a:t>2</a:t>
            </a:r>
            <a:r>
              <a:rPr lang="zh-CN" altLang="en-US" sz="2000"/>
              <a:t>：求值</a:t>
            </a:r>
            <a:r>
              <a:rPr lang="en-US" altLang="zh-CN" sz="2000"/>
              <a:t> / Approach 2</a:t>
            </a:r>
            <a:r>
              <a:rPr lang="zh-CN" altLang="en-US" sz="2000"/>
              <a:t>：</a:t>
            </a:r>
            <a:r>
              <a:rPr lang="en-US" altLang="zh-CN" sz="2000"/>
              <a:t>Calculate boolean Value</a:t>
            </a:r>
            <a:endParaRPr lang="en-US" altLang="zh-CN" sz="2000"/>
          </a:p>
          <a:p>
            <a:pPr lvl="1">
              <a:lnSpc>
                <a:spcPct val="100000"/>
              </a:lnSpc>
              <a:spcAft>
                <a:spcPts val="0"/>
              </a:spcAft>
              <a:buFont typeface="Wingdings" panose="05000000000000000000" charset="0"/>
              <a:buChar char="ü"/>
            </a:pPr>
            <a:r>
              <a:rPr lang="en-US" sz="1775"/>
              <a:t>L1</a:t>
            </a:r>
            <a:r>
              <a:rPr lang="zh-CN" altLang="en-US" sz="1775"/>
              <a:t>：</a:t>
            </a:r>
            <a:r>
              <a:rPr lang="en-US" altLang="zh-CN" sz="1775"/>
              <a:t>t1=f()</a:t>
            </a:r>
            <a:endParaRPr lang="en-US" altLang="zh-CN" sz="1775"/>
          </a:p>
          <a:p>
            <a:pPr lvl="1">
              <a:lnSpc>
                <a:spcPct val="100000"/>
              </a:lnSpc>
              <a:spcAft>
                <a:spcPts val="0"/>
              </a:spcAft>
              <a:buFont typeface="Wingdings" panose="05000000000000000000" charset="0"/>
              <a:buChar char="ü"/>
            </a:pPr>
            <a:r>
              <a:rPr lang="en-US" altLang="zh-CN" sz="1775"/>
              <a:t>L2</a:t>
            </a:r>
            <a:r>
              <a:rPr lang="zh-CN" altLang="en-US" sz="1775"/>
              <a:t>：</a:t>
            </a:r>
            <a:r>
              <a:rPr lang="en-US" altLang="zh-CN" sz="1775"/>
              <a:t>t2=(t1!=0)</a:t>
            </a:r>
            <a:endParaRPr lang="en-US" altLang="zh-CN" sz="1775"/>
          </a:p>
          <a:p>
            <a:pPr lvl="1">
              <a:lnSpc>
                <a:spcPct val="100000"/>
              </a:lnSpc>
              <a:spcAft>
                <a:spcPts val="0"/>
              </a:spcAft>
              <a:buFont typeface="Wingdings" panose="05000000000000000000" charset="0"/>
              <a:buChar char="ü"/>
            </a:pPr>
            <a:r>
              <a:rPr lang="en-US" altLang="zh-CN" sz="1775"/>
              <a:t>L3</a:t>
            </a:r>
            <a:r>
              <a:rPr lang="zh-CN" altLang="en-US" sz="1775"/>
              <a:t>：</a:t>
            </a:r>
            <a:r>
              <a:rPr lang="en-US" altLang="zh-CN" sz="1775"/>
              <a:t>t3=f()</a:t>
            </a:r>
            <a:endParaRPr lang="en-US" altLang="zh-CN" sz="1775"/>
          </a:p>
          <a:p>
            <a:pPr lvl="1">
              <a:lnSpc>
                <a:spcPct val="100000"/>
              </a:lnSpc>
              <a:spcAft>
                <a:spcPts val="0"/>
              </a:spcAft>
              <a:buFont typeface="Wingdings" panose="05000000000000000000" charset="0"/>
              <a:buChar char="ü"/>
            </a:pPr>
            <a:r>
              <a:rPr lang="en-US" altLang="zh-CN" sz="1775"/>
              <a:t>L4</a:t>
            </a:r>
            <a:r>
              <a:rPr lang="zh-CN" altLang="en-US" sz="1775"/>
              <a:t>：</a:t>
            </a:r>
            <a:r>
              <a:rPr lang="en-US" altLang="zh-CN" sz="1775"/>
              <a:t>t4=(t3&lt;5)</a:t>
            </a:r>
            <a:endParaRPr lang="en-US" altLang="zh-CN" sz="1775"/>
          </a:p>
          <a:p>
            <a:pPr lvl="1">
              <a:lnSpc>
                <a:spcPct val="100000"/>
              </a:lnSpc>
              <a:spcAft>
                <a:spcPts val="0"/>
              </a:spcAft>
              <a:buFont typeface="Wingdings" panose="05000000000000000000" charset="0"/>
              <a:buChar char="ü"/>
            </a:pPr>
            <a:r>
              <a:rPr lang="en-US" altLang="zh-CN" sz="1775"/>
              <a:t>L5</a:t>
            </a:r>
            <a:r>
              <a:rPr lang="zh-CN" altLang="en-US" sz="1775"/>
              <a:t>：</a:t>
            </a:r>
            <a:r>
              <a:rPr lang="en-US" altLang="zh-CN" sz="1775"/>
              <a:t>t5=(t2&amp;&amp;t4)</a:t>
            </a:r>
            <a:endParaRPr lang="en-US" altLang="zh-CN" sz="1775"/>
          </a:p>
          <a:p>
            <a:pPr lvl="1">
              <a:lnSpc>
                <a:spcPct val="100000"/>
              </a:lnSpc>
              <a:spcAft>
                <a:spcPts val="0"/>
              </a:spcAft>
              <a:buFont typeface="Wingdings" panose="05000000000000000000" charset="0"/>
              <a:buChar char="ü"/>
            </a:pPr>
            <a:r>
              <a:rPr lang="en-US" altLang="zh-CN" sz="1775"/>
              <a:t>L6</a:t>
            </a:r>
            <a:r>
              <a:rPr lang="zh-CN" altLang="en-US" sz="1775"/>
              <a:t>：</a:t>
            </a:r>
            <a:r>
              <a:rPr lang="en-US" altLang="zh-CN" sz="1775"/>
              <a:t>if(t5==TRUE) goto L_true</a:t>
            </a:r>
            <a:endParaRPr lang="en-US" altLang="zh-CN" sz="1775"/>
          </a:p>
          <a:p>
            <a:pPr lvl="1">
              <a:lnSpc>
                <a:spcPct val="100000"/>
              </a:lnSpc>
              <a:spcAft>
                <a:spcPts val="0"/>
              </a:spcAft>
              <a:buFont typeface="Wingdings" panose="05000000000000000000" charset="0"/>
              <a:buChar char="ü"/>
            </a:pPr>
            <a:r>
              <a:rPr lang="en-US" altLang="zh-CN" sz="1775"/>
              <a:t>L7</a:t>
            </a:r>
            <a:r>
              <a:rPr lang="zh-CN" altLang="en-US" sz="1775"/>
              <a:t>：</a:t>
            </a:r>
            <a:r>
              <a:rPr lang="en-US" altLang="zh-CN" sz="1775"/>
              <a:t>goto L_false</a:t>
            </a:r>
            <a:endParaRPr lang="en-US" altLang="zh-CN" sz="1775"/>
          </a:p>
          <a:p>
            <a:pPr lvl="1">
              <a:lnSpc>
                <a:spcPct val="100000"/>
              </a:lnSpc>
              <a:spcAft>
                <a:spcPts val="0"/>
              </a:spcAft>
              <a:buFont typeface="Wingdings" panose="05000000000000000000" charset="0"/>
              <a:buChar char="ü"/>
            </a:pPr>
            <a:r>
              <a:rPr lang="en-US" altLang="zh-CN" sz="1775"/>
              <a:t>L_true</a:t>
            </a:r>
            <a:r>
              <a:rPr lang="zh-CN" altLang="en-US" sz="1775"/>
              <a:t>：</a:t>
            </a:r>
            <a:r>
              <a:rPr lang="en-US" altLang="zh-CN" sz="1775"/>
              <a:t>y=1</a:t>
            </a:r>
            <a:endParaRPr lang="en-US" altLang="zh-CN" sz="1775"/>
          </a:p>
          <a:p>
            <a:pPr lvl="1">
              <a:lnSpc>
                <a:spcPct val="100000"/>
              </a:lnSpc>
              <a:spcAft>
                <a:spcPts val="0"/>
              </a:spcAft>
              <a:buFont typeface="Wingdings" panose="05000000000000000000" charset="0"/>
              <a:buChar char="ü"/>
            </a:pPr>
            <a:endParaRPr lang="zh-CN" altLang="en-US" sz="1775"/>
          </a:p>
          <a:p>
            <a:pPr lvl="1">
              <a:lnSpc>
                <a:spcPct val="100000"/>
              </a:lnSpc>
              <a:spcAft>
                <a:spcPts val="0"/>
              </a:spcAft>
              <a:buFont typeface="Wingdings" panose="05000000000000000000" charset="0"/>
              <a:buChar char="ü"/>
            </a:pPr>
            <a:endParaRPr lang="zh-CN" altLang="en-US" sz="1775"/>
          </a:p>
          <a:p>
            <a:pPr>
              <a:lnSpc>
                <a:spcPct val="100000"/>
              </a:lnSpc>
              <a:spcAft>
                <a:spcPts val="0"/>
              </a:spcAft>
              <a:buFont typeface="Wingdings" panose="05000000000000000000" charset="0"/>
              <a:buChar char="ü"/>
            </a:pPr>
            <a:r>
              <a:rPr lang="zh-CN" altLang="en-US" sz="2000">
                <a:solidFill>
                  <a:schemeClr val="bg1"/>
                </a:solidFill>
                <a:highlight>
                  <a:srgbClr val="FF0000"/>
                </a:highlight>
              </a:rPr>
              <a:t>程序输出</a:t>
            </a:r>
            <a:r>
              <a:rPr lang="en-US" altLang="zh-CN" sz="2000">
                <a:solidFill>
                  <a:schemeClr val="bg1"/>
                </a:solidFill>
                <a:highlight>
                  <a:srgbClr val="FF0000"/>
                </a:highlight>
              </a:rPr>
              <a:t>/Program Output</a:t>
            </a:r>
            <a:endParaRPr lang="en-US" altLang="zh-CN" sz="2000">
              <a:solidFill>
                <a:schemeClr val="bg1"/>
              </a:solidFill>
              <a:highlight>
                <a:srgbClr val="FF0000"/>
              </a:highlight>
            </a:endParaRPr>
          </a:p>
          <a:p>
            <a:pPr lvl="1">
              <a:lnSpc>
                <a:spcPct val="100000"/>
              </a:lnSpc>
              <a:spcAft>
                <a:spcPts val="0"/>
              </a:spcAft>
              <a:buFont typeface="Wingdings" panose="05000000000000000000" charset="0"/>
              <a:buChar char="ü"/>
            </a:pPr>
            <a:r>
              <a:rPr lang="en-US" sz="1775">
                <a:solidFill>
                  <a:schemeClr val="tx1"/>
                </a:solidFill>
                <a:highlight>
                  <a:srgbClr val="FFFF00"/>
                </a:highlight>
              </a:rPr>
              <a:t>x=5</a:t>
            </a:r>
            <a:endParaRPr lang="en-US" sz="1775">
              <a:solidFill>
                <a:schemeClr val="tx1"/>
              </a:solidFill>
              <a:highlight>
                <a:srgbClr val="FFFF00"/>
              </a:highlight>
            </a:endParaRPr>
          </a:p>
          <a:p>
            <a:pPr lvl="1">
              <a:lnSpc>
                <a:spcPct val="100000"/>
              </a:lnSpc>
              <a:spcAft>
                <a:spcPts val="0"/>
              </a:spcAft>
              <a:buFont typeface="Wingdings" panose="05000000000000000000" charset="0"/>
              <a:buChar char="ü"/>
            </a:pPr>
            <a:r>
              <a:rPr lang="en-US" sz="1775">
                <a:solidFill>
                  <a:schemeClr val="tx1"/>
                </a:solidFill>
                <a:highlight>
                  <a:srgbClr val="FFFF00"/>
                </a:highlight>
              </a:rPr>
              <a:t>x=6</a:t>
            </a:r>
            <a:endParaRPr lang="en-US" sz="1775">
              <a:solidFill>
                <a:schemeClr val="tx1"/>
              </a:solidFill>
              <a:highlight>
                <a:srgbClr val="FFFF00"/>
              </a:highlight>
            </a:endParaRPr>
          </a:p>
          <a:p>
            <a:pPr lvl="1">
              <a:lnSpc>
                <a:spcPct val="100000"/>
              </a:lnSpc>
              <a:spcAft>
                <a:spcPts val="0"/>
              </a:spcAft>
              <a:buFont typeface="Wingdings" panose="05000000000000000000" charset="0"/>
              <a:buChar char="ü"/>
            </a:pPr>
            <a:endParaRPr lang="en-US" sz="1775">
              <a:solidFill>
                <a:schemeClr val="tx1"/>
              </a:solidFill>
              <a:highlight>
                <a:srgbClr val="FFFF00"/>
              </a:highlight>
            </a:endParaRPr>
          </a:p>
        </p:txBody>
      </p:sp>
      <p:sp>
        <p:nvSpPr>
          <p:cNvPr id="9" name="文本框 8"/>
          <p:cNvSpPr txBox="1"/>
          <p:nvPr/>
        </p:nvSpPr>
        <p:spPr>
          <a:xfrm>
            <a:off x="3887470" y="1432560"/>
            <a:ext cx="2419985" cy="3683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txBody>
          <a:bodyPr wrap="none" rtlCol="0" anchor="t">
            <a:spAutoFit/>
          </a:bodyPr>
          <a:p>
            <a:pPr>
              <a:lnSpc>
                <a:spcPct val="100000"/>
              </a:lnSpc>
              <a:spcAft>
                <a:spcPts val="0"/>
              </a:spcAft>
              <a:buFont typeface="Wingdings" panose="05000000000000000000" charset="0"/>
              <a:buChar char="ü"/>
            </a:pPr>
            <a:r>
              <a:rPr lang="en-US">
                <a:sym typeface="+mn-ea"/>
              </a:rPr>
              <a:t>(8) if(f()!=0 &amp;&amp; f()&lt;5)</a:t>
            </a:r>
            <a:endParaRPr lang="zh-CN" altLang="en-US"/>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优化与代码生成简介</a:t>
            </a:r>
            <a:br>
              <a:rPr lang="zh-CN" altLang="en-US"/>
            </a:br>
            <a:r>
              <a:rPr lang="en-US" altLang="zh-CN"/>
              <a:t>Intro to Optimization &amp; Code Generation</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066800" y="1482090"/>
            <a:ext cx="6794500" cy="3047365"/>
          </a:xfrm>
          <a:prstGeom prst="rect">
            <a:avLst/>
          </a:prstGeom>
        </p:spPr>
      </p:pic>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241300"/>
            <a:ext cx="10968990" cy="1072515"/>
          </a:xfrm>
        </p:spPr>
        <p:txBody>
          <a:bodyPr>
            <a:noAutofit/>
          </a:bodyPr>
          <a:p>
            <a:r>
              <a:rPr lang="zh-CN" altLang="en-US" sz="2400">
                <a:sym typeface="+mn-ea"/>
              </a:rPr>
              <a:t>优化与代码生成简介</a:t>
            </a:r>
            <a:r>
              <a:rPr lang="zh-CN" altLang="en-US" sz="1800">
                <a:sym typeface="+mn-ea"/>
              </a:rPr>
              <a:t>（</a:t>
            </a:r>
            <a:r>
              <a:rPr lang="en-US" altLang="zh-CN" sz="1800">
                <a:sym typeface="+mn-ea"/>
              </a:rPr>
              <a:t>from slides of Prof. Kenneth Louden</a:t>
            </a:r>
            <a:r>
              <a:rPr lang="zh-CN" altLang="en-US" sz="1800">
                <a:sym typeface="+mn-ea"/>
              </a:rPr>
              <a:t>）</a:t>
            </a:r>
            <a:br>
              <a:rPr lang="zh-CN" altLang="en-US" sz="2400">
                <a:sym typeface="+mn-ea"/>
              </a:rPr>
            </a:br>
            <a:r>
              <a:rPr lang="en-US" altLang="zh-CN" sz="2400">
                <a:sym typeface="+mn-ea"/>
              </a:rPr>
              <a:t>Intro to Optimization &amp; Code Generation</a:t>
            </a:r>
            <a:endParaRPr lang="en-US" altLang="zh-CN" sz="2400">
              <a:sym typeface="+mn-ea"/>
            </a:endParaRPr>
          </a:p>
        </p:txBody>
      </p:sp>
      <p:sp>
        <p:nvSpPr>
          <p:cNvPr id="3" name="内容占位符 2"/>
          <p:cNvSpPr>
            <a:spLocks noGrp="1"/>
          </p:cNvSpPr>
          <p:nvPr>
            <p:ph idx="1"/>
          </p:nvPr>
        </p:nvSpPr>
        <p:spPr/>
        <p:txBody>
          <a:bodyPr/>
          <a:p>
            <a:r>
              <a:rPr lang="en-US" altLang="zh-CN" sz="2400" dirty="0">
                <a:solidFill>
                  <a:srgbClr val="FF0000"/>
                </a:solidFill>
                <a:sym typeface="+mn-ea"/>
              </a:rPr>
              <a:t>Syntax analysis</a:t>
            </a:r>
            <a:r>
              <a:rPr lang="en-US" altLang="zh-CN" sz="2400" dirty="0">
                <a:sym typeface="+mn-ea"/>
              </a:rPr>
              <a:t>: it determines the structure of the program</a:t>
            </a:r>
            <a:endParaRPr lang="en-US" altLang="zh-CN" sz="2400" dirty="0"/>
          </a:p>
          <a:p>
            <a:r>
              <a:rPr lang="en-US" altLang="zh-CN" sz="2400" dirty="0">
                <a:sym typeface="+mn-ea"/>
              </a:rPr>
              <a:t>The results of syntax analysis are a parse tree or a syntax tree</a:t>
            </a:r>
            <a:endParaRPr lang="en-US" altLang="zh-CN" sz="2400" dirty="0"/>
          </a:p>
          <a:p>
            <a:r>
              <a:rPr lang="en-US" altLang="zh-CN" sz="2400" dirty="0">
                <a:sym typeface="+mn-ea"/>
              </a:rPr>
              <a:t>An example: </a:t>
            </a:r>
            <a:r>
              <a:rPr lang="en-US" altLang="zh-CN" sz="2400" dirty="0" err="1">
                <a:sym typeface="+mn-ea"/>
              </a:rPr>
              <a:t>a[index</a:t>
            </a:r>
            <a:r>
              <a:rPr lang="en-US" altLang="zh-CN" sz="2400" dirty="0">
                <a:sym typeface="+mn-ea"/>
              </a:rPr>
              <a:t>]=4+2</a:t>
            </a:r>
            <a:endParaRPr lang="en-US" altLang="zh-CN" sz="2400" dirty="0"/>
          </a:p>
          <a:p>
            <a:pPr lvl="1"/>
            <a:r>
              <a:rPr lang="en-US" altLang="zh-CN" sz="2400" dirty="0">
                <a:solidFill>
                  <a:srgbClr val="FF0000"/>
                </a:solidFill>
                <a:sym typeface="+mn-ea"/>
              </a:rPr>
              <a:t>Parse tree</a:t>
            </a:r>
            <a:endParaRPr lang="en-US" altLang="zh-CN" sz="2400" dirty="0">
              <a:solidFill>
                <a:srgbClr val="FF0000"/>
              </a:solidFill>
            </a:endParaRPr>
          </a:p>
          <a:p>
            <a:pPr lvl="1"/>
            <a:r>
              <a:rPr lang="en-US" altLang="zh-CN" sz="2400" dirty="0">
                <a:solidFill>
                  <a:srgbClr val="FF0000"/>
                </a:solidFill>
                <a:sym typeface="+mn-ea"/>
              </a:rPr>
              <a:t>Syntax tree ( abstract syntax tree)</a:t>
            </a:r>
            <a:endParaRPr lang="en-US" altLang="zh-CN" sz="2400" dirty="0">
              <a:solidFill>
                <a:srgbClr val="FF0000"/>
              </a:solidFill>
            </a:endParaRPr>
          </a:p>
          <a:p>
            <a:endParaRPr lang="en-US" altLang="zh-CN" sz="2400" dirty="0">
              <a:solidFill>
                <a:srgbClr val="FF0000"/>
              </a:solidFill>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43009" name="标题 43011"/>
          <p:cNvSpPr>
            <a:spLocks noGrp="1"/>
          </p:cNvSpPr>
          <p:nvPr>
            <p:ph type="title"/>
          </p:nvPr>
        </p:nvSpPr>
        <p:spPr/>
        <p:txBody>
          <a:bodyPr anchor="ctr" anchorCtr="0">
            <a:normAutofit fontScale="90000"/>
          </a:bodyPr>
          <a:p>
            <a:r>
              <a:rPr lang="en-US" altLang="zh-CN" dirty="0"/>
              <a:t>The Parse Tree</a:t>
            </a:r>
            <a:br>
              <a:rPr lang="en-US" altLang="zh-CN" dirty="0"/>
            </a:br>
            <a:r>
              <a:rPr lang="zh-CN" altLang="en-US" sz="2200">
                <a:sym typeface="+mn-ea"/>
              </a:rPr>
              <a:t>（</a:t>
            </a:r>
            <a:r>
              <a:rPr lang="en-US" altLang="zh-CN" sz="2200">
                <a:sym typeface="+mn-ea"/>
              </a:rPr>
              <a:t>from slides of Prof. Kenneth Louden</a:t>
            </a:r>
            <a:r>
              <a:rPr lang="zh-CN" altLang="en-US" sz="2200">
                <a:sym typeface="+mn-ea"/>
              </a:rPr>
              <a:t>）</a:t>
            </a:r>
            <a:endParaRPr lang="zh-CN" altLang="en-US" sz="2200" dirty="0">
              <a:sym typeface="+mn-ea"/>
            </a:endParaRPr>
          </a:p>
        </p:txBody>
      </p:sp>
      <p:grpSp>
        <p:nvGrpSpPr>
          <p:cNvPr id="43010" name="组合 43057"/>
          <p:cNvGrpSpPr/>
          <p:nvPr/>
        </p:nvGrpSpPr>
        <p:grpSpPr>
          <a:xfrm>
            <a:off x="1188085" y="1916748"/>
            <a:ext cx="7127875" cy="4178300"/>
            <a:chOff x="748" y="1207"/>
            <a:chExt cx="4490" cy="2632"/>
          </a:xfrm>
        </p:grpSpPr>
        <p:sp>
          <p:nvSpPr>
            <p:cNvPr id="43011" name="矩形 43033"/>
            <p:cNvSpPr/>
            <p:nvPr/>
          </p:nvSpPr>
          <p:spPr>
            <a:xfrm>
              <a:off x="748" y="3657"/>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1600">
                  <a:latin typeface="Times New Roman" panose="02020603050405020304" charset="0"/>
                </a:rPr>
                <a:t>     a                                  index                                        4                            2</a:t>
              </a:r>
              <a:endParaRPr lang="en-US" altLang="zh-CN" sz="1600">
                <a:latin typeface="Times New Roman" panose="02020603050405020304" charset="0"/>
              </a:endParaRPr>
            </a:p>
          </p:txBody>
        </p:sp>
        <p:sp>
          <p:nvSpPr>
            <p:cNvPr id="43012" name="矩形 43034"/>
            <p:cNvSpPr/>
            <p:nvPr/>
          </p:nvSpPr>
          <p:spPr>
            <a:xfrm>
              <a:off x="748" y="3430"/>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1600">
                  <a:latin typeface="Times New Roman" panose="02020603050405020304" charset="0"/>
                </a:rPr>
                <a:t>identifier                          </a:t>
              </a:r>
              <a:r>
                <a:rPr lang="en-US" altLang="zh-CN" sz="1600" err="1">
                  <a:latin typeface="Times New Roman" panose="02020603050405020304" charset="0"/>
                </a:rPr>
                <a:t>identifier</a:t>
              </a:r>
              <a:r>
                <a:rPr lang="en-US" altLang="zh-CN" sz="1600">
                  <a:latin typeface="Times New Roman" panose="02020603050405020304" charset="0"/>
                </a:rPr>
                <a:t>                             number                 </a:t>
              </a:r>
              <a:r>
                <a:rPr lang="en-US" altLang="zh-CN" sz="1600" err="1">
                  <a:latin typeface="Times New Roman" panose="02020603050405020304" charset="0"/>
                </a:rPr>
                <a:t>number</a:t>
              </a:r>
              <a:endParaRPr lang="en-US" altLang="zh-CN" sz="1600">
                <a:latin typeface="Times New Roman" panose="02020603050405020304" charset="0"/>
              </a:endParaRPr>
            </a:p>
          </p:txBody>
        </p:sp>
        <p:sp>
          <p:nvSpPr>
            <p:cNvPr id="43013" name="矩形 43035"/>
            <p:cNvSpPr/>
            <p:nvPr/>
          </p:nvSpPr>
          <p:spPr>
            <a:xfrm>
              <a:off x="748" y="3021"/>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1600">
                  <a:latin typeface="Times New Roman" panose="02020603050405020304" charset="0"/>
                </a:rPr>
                <a:t>Expression        [      expression      ]                  expression        +        expression</a:t>
              </a:r>
              <a:endParaRPr lang="en-US" altLang="zh-CN" sz="1600">
                <a:latin typeface="Times New Roman" panose="02020603050405020304" charset="0"/>
              </a:endParaRPr>
            </a:p>
          </p:txBody>
        </p:sp>
        <p:sp>
          <p:nvSpPr>
            <p:cNvPr id="43014" name="矩形 43036"/>
            <p:cNvSpPr/>
            <p:nvPr/>
          </p:nvSpPr>
          <p:spPr>
            <a:xfrm>
              <a:off x="793" y="2568"/>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1600">
                  <a:latin typeface="Times New Roman" panose="02020603050405020304" charset="0"/>
                </a:rPr>
                <a:t>subscript-expression                                   additive-expression</a:t>
              </a:r>
              <a:endParaRPr lang="en-US" altLang="zh-CN" sz="1600">
                <a:latin typeface="Times New Roman" panose="02020603050405020304" charset="0"/>
              </a:endParaRPr>
            </a:p>
          </p:txBody>
        </p:sp>
        <p:sp>
          <p:nvSpPr>
            <p:cNvPr id="43015" name="矩形 43037"/>
            <p:cNvSpPr/>
            <p:nvPr/>
          </p:nvSpPr>
          <p:spPr>
            <a:xfrm>
              <a:off x="748" y="2069"/>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1600">
                  <a:latin typeface="Times New Roman" panose="02020603050405020304" charset="0"/>
                </a:rPr>
                <a:t>expression                    =                       </a:t>
              </a:r>
              <a:r>
                <a:rPr lang="en-US" altLang="zh-CN" sz="1600" err="1">
                  <a:latin typeface="Times New Roman" panose="02020603050405020304" charset="0"/>
                </a:rPr>
                <a:t>expression</a:t>
              </a:r>
              <a:endParaRPr lang="en-US" altLang="zh-CN" sz="1600">
                <a:latin typeface="Times New Roman" panose="02020603050405020304" charset="0"/>
              </a:endParaRPr>
            </a:p>
          </p:txBody>
        </p:sp>
        <p:sp>
          <p:nvSpPr>
            <p:cNvPr id="43016" name="矩形 43038"/>
            <p:cNvSpPr/>
            <p:nvPr/>
          </p:nvSpPr>
          <p:spPr>
            <a:xfrm>
              <a:off x="748" y="1615"/>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1600">
                  <a:latin typeface="Times New Roman" panose="02020603050405020304" charset="0"/>
                </a:rPr>
                <a:t>Assign-expression</a:t>
              </a:r>
              <a:endParaRPr lang="en-US" altLang="zh-CN" sz="1600">
                <a:latin typeface="Times New Roman" panose="02020603050405020304" charset="0"/>
              </a:endParaRPr>
            </a:p>
          </p:txBody>
        </p:sp>
        <p:sp>
          <p:nvSpPr>
            <p:cNvPr id="43017" name="矩形 43039"/>
            <p:cNvSpPr/>
            <p:nvPr/>
          </p:nvSpPr>
          <p:spPr>
            <a:xfrm>
              <a:off x="748" y="1207"/>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1600">
                  <a:latin typeface="Times New Roman" panose="02020603050405020304" charset="0"/>
                </a:rPr>
                <a:t>expression</a:t>
              </a:r>
              <a:endParaRPr lang="en-US" altLang="zh-CN" sz="1600">
                <a:latin typeface="Times New Roman" panose="02020603050405020304" charset="0"/>
              </a:endParaRPr>
            </a:p>
          </p:txBody>
        </p:sp>
        <p:sp>
          <p:nvSpPr>
            <p:cNvPr id="43018" name="直接连接符 43040"/>
            <p:cNvSpPr/>
            <p:nvPr/>
          </p:nvSpPr>
          <p:spPr>
            <a:xfrm>
              <a:off x="2925" y="1389"/>
              <a:ext cx="0" cy="227"/>
            </a:xfrm>
            <a:prstGeom prst="line">
              <a:avLst/>
            </a:prstGeom>
            <a:ln w="9525" cap="flat" cmpd="sng">
              <a:solidFill>
                <a:schemeClr val="tx1"/>
              </a:solidFill>
              <a:prstDash val="solid"/>
              <a:round/>
              <a:headEnd type="none" w="med" len="med"/>
              <a:tailEnd type="none" w="med" len="med"/>
            </a:ln>
          </p:spPr>
        </p:sp>
        <p:sp>
          <p:nvSpPr>
            <p:cNvPr id="43019" name="直接连接符 43041"/>
            <p:cNvSpPr/>
            <p:nvPr/>
          </p:nvSpPr>
          <p:spPr>
            <a:xfrm flipH="1">
              <a:off x="2064" y="1797"/>
              <a:ext cx="816" cy="272"/>
            </a:xfrm>
            <a:prstGeom prst="line">
              <a:avLst/>
            </a:prstGeom>
            <a:ln w="9525" cap="flat" cmpd="sng">
              <a:solidFill>
                <a:schemeClr val="tx1"/>
              </a:solidFill>
              <a:prstDash val="solid"/>
              <a:round/>
              <a:headEnd type="none" w="med" len="med"/>
              <a:tailEnd type="none" w="med" len="med"/>
            </a:ln>
          </p:spPr>
        </p:sp>
        <p:sp>
          <p:nvSpPr>
            <p:cNvPr id="43020" name="直接连接符 43042"/>
            <p:cNvSpPr/>
            <p:nvPr/>
          </p:nvSpPr>
          <p:spPr>
            <a:xfrm>
              <a:off x="2971" y="1797"/>
              <a:ext cx="0" cy="318"/>
            </a:xfrm>
            <a:prstGeom prst="line">
              <a:avLst/>
            </a:prstGeom>
            <a:ln w="9525" cap="flat" cmpd="sng">
              <a:solidFill>
                <a:schemeClr val="tx1"/>
              </a:solidFill>
              <a:prstDash val="solid"/>
              <a:round/>
              <a:headEnd type="none" w="med" len="med"/>
              <a:tailEnd type="none" w="med" len="med"/>
            </a:ln>
          </p:spPr>
        </p:sp>
        <p:sp>
          <p:nvSpPr>
            <p:cNvPr id="43021" name="直接连接符 43043"/>
            <p:cNvSpPr/>
            <p:nvPr/>
          </p:nvSpPr>
          <p:spPr>
            <a:xfrm>
              <a:off x="3061" y="1797"/>
              <a:ext cx="817" cy="272"/>
            </a:xfrm>
            <a:prstGeom prst="line">
              <a:avLst/>
            </a:prstGeom>
            <a:ln w="9525" cap="flat" cmpd="sng">
              <a:solidFill>
                <a:schemeClr val="tx1"/>
              </a:solidFill>
              <a:prstDash val="solid"/>
              <a:round/>
              <a:headEnd type="none" w="med" len="med"/>
              <a:tailEnd type="none" w="med" len="med"/>
            </a:ln>
          </p:spPr>
        </p:sp>
        <p:sp>
          <p:nvSpPr>
            <p:cNvPr id="43022" name="直接连接符 43044"/>
            <p:cNvSpPr/>
            <p:nvPr/>
          </p:nvSpPr>
          <p:spPr>
            <a:xfrm>
              <a:off x="1927" y="2251"/>
              <a:ext cx="0" cy="317"/>
            </a:xfrm>
            <a:prstGeom prst="line">
              <a:avLst/>
            </a:prstGeom>
            <a:ln w="9525" cap="flat" cmpd="sng">
              <a:solidFill>
                <a:schemeClr val="tx1"/>
              </a:solidFill>
              <a:prstDash val="solid"/>
              <a:round/>
              <a:headEnd type="none" w="med" len="med"/>
              <a:tailEnd type="none" w="med" len="med"/>
            </a:ln>
          </p:spPr>
        </p:sp>
        <p:sp>
          <p:nvSpPr>
            <p:cNvPr id="43023" name="直接连接符 43045"/>
            <p:cNvSpPr/>
            <p:nvPr/>
          </p:nvSpPr>
          <p:spPr>
            <a:xfrm flipH="1">
              <a:off x="1292" y="2750"/>
              <a:ext cx="499" cy="317"/>
            </a:xfrm>
            <a:prstGeom prst="line">
              <a:avLst/>
            </a:prstGeom>
            <a:ln w="9525" cap="flat" cmpd="sng">
              <a:solidFill>
                <a:schemeClr val="tx1"/>
              </a:solidFill>
              <a:prstDash val="solid"/>
              <a:round/>
              <a:headEnd type="none" w="med" len="med"/>
              <a:tailEnd type="none" w="med" len="med"/>
            </a:ln>
          </p:spPr>
        </p:sp>
        <p:sp>
          <p:nvSpPr>
            <p:cNvPr id="43024" name="直接连接符 43046"/>
            <p:cNvSpPr/>
            <p:nvPr/>
          </p:nvSpPr>
          <p:spPr>
            <a:xfrm>
              <a:off x="1837" y="2750"/>
              <a:ext cx="0" cy="226"/>
            </a:xfrm>
            <a:prstGeom prst="line">
              <a:avLst/>
            </a:prstGeom>
            <a:ln w="9525" cap="flat" cmpd="sng">
              <a:solidFill>
                <a:schemeClr val="tx1"/>
              </a:solidFill>
              <a:prstDash val="solid"/>
              <a:round/>
              <a:headEnd type="none" w="med" len="med"/>
              <a:tailEnd type="none" w="med" len="med"/>
            </a:ln>
          </p:spPr>
        </p:sp>
        <p:sp>
          <p:nvSpPr>
            <p:cNvPr id="43025" name="直接连接符 43047"/>
            <p:cNvSpPr/>
            <p:nvPr/>
          </p:nvSpPr>
          <p:spPr>
            <a:xfrm>
              <a:off x="1882" y="2750"/>
              <a:ext cx="363" cy="272"/>
            </a:xfrm>
            <a:prstGeom prst="line">
              <a:avLst/>
            </a:prstGeom>
            <a:ln w="9525" cap="flat" cmpd="sng">
              <a:solidFill>
                <a:schemeClr val="tx1"/>
              </a:solidFill>
              <a:prstDash val="solid"/>
              <a:round/>
              <a:headEnd type="none" w="med" len="med"/>
              <a:tailEnd type="none" w="med" len="med"/>
            </a:ln>
          </p:spPr>
        </p:sp>
        <p:sp>
          <p:nvSpPr>
            <p:cNvPr id="43026" name="直接连接符 43048"/>
            <p:cNvSpPr/>
            <p:nvPr/>
          </p:nvSpPr>
          <p:spPr>
            <a:xfrm>
              <a:off x="2109" y="2750"/>
              <a:ext cx="544" cy="272"/>
            </a:xfrm>
            <a:prstGeom prst="line">
              <a:avLst/>
            </a:prstGeom>
            <a:ln w="9525" cap="flat" cmpd="sng">
              <a:solidFill>
                <a:schemeClr val="tx1"/>
              </a:solidFill>
              <a:prstDash val="solid"/>
              <a:round/>
              <a:headEnd type="none" w="med" len="med"/>
              <a:tailEnd type="none" w="med" len="med"/>
            </a:ln>
          </p:spPr>
        </p:sp>
        <p:sp>
          <p:nvSpPr>
            <p:cNvPr id="43027" name="直接连接符 43049"/>
            <p:cNvSpPr/>
            <p:nvPr/>
          </p:nvSpPr>
          <p:spPr>
            <a:xfrm>
              <a:off x="3923" y="2296"/>
              <a:ext cx="0" cy="318"/>
            </a:xfrm>
            <a:prstGeom prst="line">
              <a:avLst/>
            </a:prstGeom>
            <a:ln w="9525" cap="flat" cmpd="sng">
              <a:solidFill>
                <a:schemeClr val="tx1"/>
              </a:solidFill>
              <a:prstDash val="solid"/>
              <a:round/>
              <a:headEnd type="none" w="med" len="med"/>
              <a:tailEnd type="none" w="med" len="med"/>
            </a:ln>
          </p:spPr>
        </p:sp>
        <p:sp>
          <p:nvSpPr>
            <p:cNvPr id="43028" name="直接连接符 43050"/>
            <p:cNvSpPr/>
            <p:nvPr/>
          </p:nvSpPr>
          <p:spPr>
            <a:xfrm flipH="1">
              <a:off x="3696" y="2750"/>
              <a:ext cx="273" cy="272"/>
            </a:xfrm>
            <a:prstGeom prst="line">
              <a:avLst/>
            </a:prstGeom>
            <a:ln w="9525" cap="flat" cmpd="sng">
              <a:solidFill>
                <a:schemeClr val="tx1"/>
              </a:solidFill>
              <a:prstDash val="solid"/>
              <a:round/>
              <a:headEnd type="none" w="med" len="med"/>
              <a:tailEnd type="none" w="med" len="med"/>
            </a:ln>
          </p:spPr>
        </p:sp>
        <p:sp>
          <p:nvSpPr>
            <p:cNvPr id="43029" name="直接连接符 43051"/>
            <p:cNvSpPr/>
            <p:nvPr/>
          </p:nvSpPr>
          <p:spPr>
            <a:xfrm>
              <a:off x="4150" y="2750"/>
              <a:ext cx="0" cy="226"/>
            </a:xfrm>
            <a:prstGeom prst="line">
              <a:avLst/>
            </a:prstGeom>
            <a:ln w="9525" cap="flat" cmpd="sng">
              <a:solidFill>
                <a:schemeClr val="tx1"/>
              </a:solidFill>
              <a:prstDash val="solid"/>
              <a:round/>
              <a:headEnd type="none" w="med" len="med"/>
              <a:tailEnd type="none" w="med" len="med"/>
            </a:ln>
          </p:spPr>
        </p:sp>
        <p:sp>
          <p:nvSpPr>
            <p:cNvPr id="43030" name="直接连接符 43052"/>
            <p:cNvSpPr/>
            <p:nvPr/>
          </p:nvSpPr>
          <p:spPr>
            <a:xfrm>
              <a:off x="4422" y="2750"/>
              <a:ext cx="227" cy="272"/>
            </a:xfrm>
            <a:prstGeom prst="line">
              <a:avLst/>
            </a:prstGeom>
            <a:ln w="9525" cap="flat" cmpd="sng">
              <a:solidFill>
                <a:schemeClr val="tx1"/>
              </a:solidFill>
              <a:prstDash val="solid"/>
              <a:round/>
              <a:headEnd type="none" w="med" len="med"/>
              <a:tailEnd type="none" w="med" len="med"/>
            </a:ln>
          </p:spPr>
        </p:sp>
        <p:sp>
          <p:nvSpPr>
            <p:cNvPr id="43031" name="直接连接符 43053"/>
            <p:cNvSpPr/>
            <p:nvPr/>
          </p:nvSpPr>
          <p:spPr>
            <a:xfrm>
              <a:off x="1111" y="3249"/>
              <a:ext cx="0" cy="181"/>
            </a:xfrm>
            <a:prstGeom prst="line">
              <a:avLst/>
            </a:prstGeom>
            <a:ln w="9525" cap="flat" cmpd="sng">
              <a:solidFill>
                <a:schemeClr val="tx1"/>
              </a:solidFill>
              <a:prstDash val="solid"/>
              <a:round/>
              <a:headEnd type="none" w="med" len="med"/>
              <a:tailEnd type="none" w="med" len="med"/>
            </a:ln>
          </p:spPr>
        </p:sp>
        <p:sp>
          <p:nvSpPr>
            <p:cNvPr id="43032" name="直接连接符 43054"/>
            <p:cNvSpPr/>
            <p:nvPr/>
          </p:nvSpPr>
          <p:spPr>
            <a:xfrm>
              <a:off x="2245" y="3249"/>
              <a:ext cx="0" cy="226"/>
            </a:xfrm>
            <a:prstGeom prst="line">
              <a:avLst/>
            </a:prstGeom>
            <a:ln w="9525" cap="flat" cmpd="sng">
              <a:solidFill>
                <a:schemeClr val="tx1"/>
              </a:solidFill>
              <a:prstDash val="solid"/>
              <a:round/>
              <a:headEnd type="none" w="med" len="med"/>
              <a:tailEnd type="none" w="med" len="med"/>
            </a:ln>
          </p:spPr>
        </p:sp>
        <p:sp>
          <p:nvSpPr>
            <p:cNvPr id="43033" name="直接连接符 43055"/>
            <p:cNvSpPr/>
            <p:nvPr/>
          </p:nvSpPr>
          <p:spPr>
            <a:xfrm>
              <a:off x="3696" y="3203"/>
              <a:ext cx="0" cy="227"/>
            </a:xfrm>
            <a:prstGeom prst="line">
              <a:avLst/>
            </a:prstGeom>
            <a:ln w="9525" cap="flat" cmpd="sng">
              <a:solidFill>
                <a:schemeClr val="tx1"/>
              </a:solidFill>
              <a:prstDash val="solid"/>
              <a:round/>
              <a:headEnd type="none" w="med" len="med"/>
              <a:tailEnd type="none" w="med" len="med"/>
            </a:ln>
          </p:spPr>
        </p:sp>
        <p:sp>
          <p:nvSpPr>
            <p:cNvPr id="43034" name="直接连接符 43056"/>
            <p:cNvSpPr/>
            <p:nvPr/>
          </p:nvSpPr>
          <p:spPr>
            <a:xfrm>
              <a:off x="4694" y="3249"/>
              <a:ext cx="0" cy="181"/>
            </a:xfrm>
            <a:prstGeom prst="line">
              <a:avLst/>
            </a:prstGeom>
            <a:ln w="9525" cap="flat" cmpd="sng">
              <a:solidFill>
                <a:schemeClr val="tx1"/>
              </a:solidFill>
              <a:prstDash val="solid"/>
              <a:round/>
              <a:headEnd type="none" w="med" len="med"/>
              <a:tailEnd type="none" w="med" len="med"/>
            </a:ln>
          </p:spPr>
        </p:sp>
      </p:gr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44033" name="标题 45057"/>
          <p:cNvSpPr>
            <a:spLocks noGrp="1"/>
          </p:cNvSpPr>
          <p:nvPr>
            <p:ph type="title"/>
          </p:nvPr>
        </p:nvSpPr>
        <p:spPr/>
        <p:txBody>
          <a:bodyPr anchor="ctr" anchorCtr="0">
            <a:normAutofit fontScale="90000"/>
          </a:bodyPr>
          <a:p>
            <a:r>
              <a:rPr lang="en-US" altLang="zh-CN" dirty="0"/>
              <a:t>The Abstract Syntax Tree</a:t>
            </a:r>
            <a:br>
              <a:rPr lang="en-US" altLang="zh-CN" dirty="0"/>
            </a:br>
            <a:r>
              <a:rPr lang="zh-CN" altLang="en-US" sz="2200">
                <a:sym typeface="+mn-ea"/>
              </a:rPr>
              <a:t>（</a:t>
            </a:r>
            <a:r>
              <a:rPr lang="en-US" altLang="zh-CN" sz="2200">
                <a:sym typeface="+mn-ea"/>
              </a:rPr>
              <a:t>from slides of Prof. Kenneth Louden</a:t>
            </a:r>
            <a:r>
              <a:rPr lang="zh-CN" altLang="en-US" sz="2200">
                <a:sym typeface="+mn-ea"/>
              </a:rPr>
              <a:t>）</a:t>
            </a:r>
            <a:br>
              <a:rPr lang="zh-CN" altLang="en-US" sz="2200" dirty="0">
                <a:sym typeface="+mn-ea"/>
              </a:rPr>
            </a:br>
            <a:endParaRPr lang="zh-CN" altLang="en-US" sz="2200" dirty="0">
              <a:sym typeface="+mn-ea"/>
            </a:endParaRPr>
          </a:p>
        </p:txBody>
      </p:sp>
      <p:grpSp>
        <p:nvGrpSpPr>
          <p:cNvPr id="44034" name="组合 45071"/>
          <p:cNvGrpSpPr/>
          <p:nvPr/>
        </p:nvGrpSpPr>
        <p:grpSpPr>
          <a:xfrm>
            <a:off x="1187450" y="2133600"/>
            <a:ext cx="7056438" cy="3530600"/>
            <a:chOff x="748" y="1344"/>
            <a:chExt cx="4445" cy="2224"/>
          </a:xfrm>
        </p:grpSpPr>
        <p:sp>
          <p:nvSpPr>
            <p:cNvPr id="44035" name="矩形 45058"/>
            <p:cNvSpPr/>
            <p:nvPr/>
          </p:nvSpPr>
          <p:spPr>
            <a:xfrm>
              <a:off x="748" y="3386"/>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1600">
                  <a:latin typeface="Times New Roman" panose="02020603050405020304" charset="0"/>
                </a:rPr>
                <a:t>     a                                  index                                        4                            2</a:t>
              </a:r>
              <a:endParaRPr lang="en-US" altLang="zh-CN" sz="1600">
                <a:latin typeface="Times New Roman" panose="02020603050405020304" charset="0"/>
              </a:endParaRPr>
            </a:p>
          </p:txBody>
        </p:sp>
        <p:sp>
          <p:nvSpPr>
            <p:cNvPr id="44036" name="矩形 45059"/>
            <p:cNvSpPr/>
            <p:nvPr/>
          </p:nvSpPr>
          <p:spPr>
            <a:xfrm>
              <a:off x="748" y="2978"/>
              <a:ext cx="4445" cy="36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2000">
                  <a:latin typeface="Times New Roman" panose="02020603050405020304" charset="0"/>
                </a:rPr>
                <a:t>identifier                </a:t>
              </a:r>
              <a:r>
                <a:rPr lang="en-US" altLang="zh-CN" sz="2000" err="1">
                  <a:latin typeface="Times New Roman" panose="02020603050405020304" charset="0"/>
                </a:rPr>
                <a:t>identifier</a:t>
              </a:r>
              <a:r>
                <a:rPr lang="en-US" altLang="zh-CN" sz="2000">
                  <a:latin typeface="Times New Roman" panose="02020603050405020304" charset="0"/>
                </a:rPr>
                <a:t>                    number                </a:t>
              </a:r>
              <a:r>
                <a:rPr lang="en-US" altLang="zh-CN" sz="2000" err="1">
                  <a:latin typeface="Times New Roman" panose="02020603050405020304" charset="0"/>
                </a:rPr>
                <a:t>number</a:t>
              </a:r>
              <a:endParaRPr lang="en-US" altLang="zh-CN" sz="2000">
                <a:latin typeface="Times New Roman" panose="02020603050405020304" charset="0"/>
              </a:endParaRPr>
            </a:p>
          </p:txBody>
        </p:sp>
        <p:sp>
          <p:nvSpPr>
            <p:cNvPr id="44037" name="矩形 45061"/>
            <p:cNvSpPr/>
            <p:nvPr/>
          </p:nvSpPr>
          <p:spPr>
            <a:xfrm>
              <a:off x="748" y="2116"/>
              <a:ext cx="4445" cy="36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2000">
                  <a:latin typeface="Times New Roman" panose="02020603050405020304" charset="0"/>
                </a:rPr>
                <a:t>subscript-expression                                   additive-expression</a:t>
              </a:r>
              <a:endParaRPr lang="en-US" altLang="zh-CN" sz="2000">
                <a:latin typeface="Times New Roman" panose="02020603050405020304" charset="0"/>
              </a:endParaRPr>
            </a:p>
          </p:txBody>
        </p:sp>
        <p:sp>
          <p:nvSpPr>
            <p:cNvPr id="44038" name="矩形 45063"/>
            <p:cNvSpPr/>
            <p:nvPr/>
          </p:nvSpPr>
          <p:spPr>
            <a:xfrm>
              <a:off x="748" y="1344"/>
              <a:ext cx="4445" cy="364"/>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2000">
                  <a:latin typeface="Times New Roman" panose="02020603050405020304" charset="0"/>
                </a:rPr>
                <a:t>Assign-expression</a:t>
              </a:r>
              <a:endParaRPr lang="en-US" altLang="zh-CN" sz="2000">
                <a:latin typeface="Times New Roman" panose="02020603050405020304" charset="0"/>
              </a:endParaRPr>
            </a:p>
          </p:txBody>
        </p:sp>
        <p:sp>
          <p:nvSpPr>
            <p:cNvPr id="44039" name="直接连接符 45065"/>
            <p:cNvSpPr/>
            <p:nvPr/>
          </p:nvSpPr>
          <p:spPr>
            <a:xfrm flipH="1">
              <a:off x="1610" y="1662"/>
              <a:ext cx="1270" cy="454"/>
            </a:xfrm>
            <a:prstGeom prst="line">
              <a:avLst/>
            </a:prstGeom>
            <a:ln w="9525" cap="flat" cmpd="sng">
              <a:solidFill>
                <a:schemeClr val="tx1"/>
              </a:solidFill>
              <a:prstDash val="solid"/>
              <a:round/>
              <a:headEnd type="none" w="med" len="med"/>
              <a:tailEnd type="none" w="med" len="med"/>
            </a:ln>
          </p:spPr>
        </p:sp>
        <p:sp>
          <p:nvSpPr>
            <p:cNvPr id="44040" name="直接连接符 45066"/>
            <p:cNvSpPr/>
            <p:nvPr/>
          </p:nvSpPr>
          <p:spPr>
            <a:xfrm>
              <a:off x="2971" y="1662"/>
              <a:ext cx="1361" cy="454"/>
            </a:xfrm>
            <a:prstGeom prst="line">
              <a:avLst/>
            </a:prstGeom>
            <a:ln w="9525" cap="flat" cmpd="sng">
              <a:solidFill>
                <a:schemeClr val="tx1"/>
              </a:solidFill>
              <a:prstDash val="solid"/>
              <a:round/>
              <a:headEnd type="none" w="med" len="med"/>
              <a:tailEnd type="none" w="med" len="med"/>
            </a:ln>
          </p:spPr>
        </p:sp>
        <p:sp>
          <p:nvSpPr>
            <p:cNvPr id="44041" name="直接连接符 45067"/>
            <p:cNvSpPr/>
            <p:nvPr/>
          </p:nvSpPr>
          <p:spPr>
            <a:xfrm flipH="1">
              <a:off x="1111" y="2433"/>
              <a:ext cx="318" cy="635"/>
            </a:xfrm>
            <a:prstGeom prst="line">
              <a:avLst/>
            </a:prstGeom>
            <a:ln w="9525" cap="flat" cmpd="sng">
              <a:solidFill>
                <a:schemeClr val="tx1"/>
              </a:solidFill>
              <a:prstDash val="solid"/>
              <a:round/>
              <a:headEnd type="none" w="med" len="med"/>
              <a:tailEnd type="none" w="med" len="med"/>
            </a:ln>
          </p:spPr>
        </p:sp>
        <p:sp>
          <p:nvSpPr>
            <p:cNvPr id="44042" name="直接连接符 45068"/>
            <p:cNvSpPr/>
            <p:nvPr/>
          </p:nvSpPr>
          <p:spPr>
            <a:xfrm>
              <a:off x="1837" y="2433"/>
              <a:ext cx="453" cy="635"/>
            </a:xfrm>
            <a:prstGeom prst="line">
              <a:avLst/>
            </a:prstGeom>
            <a:ln w="9525" cap="flat" cmpd="sng">
              <a:solidFill>
                <a:schemeClr val="tx1"/>
              </a:solidFill>
              <a:prstDash val="solid"/>
              <a:round/>
              <a:headEnd type="none" w="med" len="med"/>
              <a:tailEnd type="none" w="med" len="med"/>
            </a:ln>
          </p:spPr>
        </p:sp>
        <p:sp>
          <p:nvSpPr>
            <p:cNvPr id="44043" name="直接连接符 45069"/>
            <p:cNvSpPr/>
            <p:nvPr/>
          </p:nvSpPr>
          <p:spPr>
            <a:xfrm flipH="1">
              <a:off x="3651" y="2479"/>
              <a:ext cx="590" cy="544"/>
            </a:xfrm>
            <a:prstGeom prst="line">
              <a:avLst/>
            </a:prstGeom>
            <a:ln w="9525" cap="flat" cmpd="sng">
              <a:solidFill>
                <a:schemeClr val="tx1"/>
              </a:solidFill>
              <a:prstDash val="solid"/>
              <a:round/>
              <a:headEnd type="none" w="med" len="med"/>
              <a:tailEnd type="none" w="med" len="med"/>
            </a:ln>
          </p:spPr>
        </p:sp>
        <p:sp>
          <p:nvSpPr>
            <p:cNvPr id="44044" name="直接连接符 45070"/>
            <p:cNvSpPr/>
            <p:nvPr/>
          </p:nvSpPr>
          <p:spPr>
            <a:xfrm>
              <a:off x="4422" y="2479"/>
              <a:ext cx="408" cy="544"/>
            </a:xfrm>
            <a:prstGeom prst="line">
              <a:avLst/>
            </a:prstGeom>
            <a:ln w="9525" cap="flat" cmpd="sng">
              <a:solidFill>
                <a:schemeClr val="tx1"/>
              </a:solidFill>
              <a:prstDash val="solid"/>
              <a:round/>
              <a:headEnd type="none" w="med" len="med"/>
              <a:tailEnd type="none" w="med" len="med"/>
            </a:ln>
          </p:spPr>
        </p:sp>
      </p:gr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标题 48129"/>
          <p:cNvSpPr>
            <a:spLocks noGrp="1"/>
          </p:cNvSpPr>
          <p:nvPr>
            <p:ph type="title"/>
          </p:nvPr>
        </p:nvSpPr>
        <p:spPr/>
        <p:txBody>
          <a:bodyPr anchor="ctr" anchorCtr="0">
            <a:normAutofit fontScale="90000"/>
          </a:bodyPr>
          <a:p>
            <a:r>
              <a:rPr lang="en-US" altLang="zh-CN" dirty="0"/>
              <a:t>The Source Code Optimizer/</a:t>
            </a:r>
            <a:r>
              <a:rPr lang="zh-CN" altLang="en-US" dirty="0"/>
              <a:t>源代码优化器</a:t>
            </a:r>
            <a:br>
              <a:rPr lang="en-US" altLang="zh-CN" dirty="0"/>
            </a:br>
            <a:r>
              <a:rPr lang="zh-CN" altLang="en-US" sz="2200">
                <a:sym typeface="+mn-ea"/>
              </a:rPr>
              <a:t>（</a:t>
            </a:r>
            <a:r>
              <a:rPr lang="en-US" altLang="zh-CN" sz="2200">
                <a:sym typeface="+mn-ea"/>
              </a:rPr>
              <a:t>from slides of Prof. Kenneth Louden</a:t>
            </a:r>
            <a:r>
              <a:rPr lang="zh-CN" altLang="en-US" sz="2200">
                <a:sym typeface="+mn-ea"/>
              </a:rPr>
              <a:t>）</a:t>
            </a:r>
            <a:endParaRPr lang="zh-CN" altLang="en-US" sz="2200" dirty="0">
              <a:sym typeface="+mn-ea"/>
            </a:endParaRPr>
          </a:p>
        </p:txBody>
      </p:sp>
      <p:sp>
        <p:nvSpPr>
          <p:cNvPr id="47106" name="文本占位符 48130"/>
          <p:cNvSpPr>
            <a:spLocks noGrp="1"/>
          </p:cNvSpPr>
          <p:nvPr>
            <p:ph idx="1"/>
          </p:nvPr>
        </p:nvSpPr>
        <p:spPr>
          <a:xfrm>
            <a:off x="405765" y="1490345"/>
            <a:ext cx="11374120" cy="4759325"/>
          </a:xfrm>
        </p:spPr>
        <p:txBody>
          <a:bodyPr anchor="t" anchorCtr="0"/>
          <a:p>
            <a:pPr>
              <a:lnSpc>
                <a:spcPct val="90000"/>
              </a:lnSpc>
            </a:pPr>
            <a:r>
              <a:rPr lang="en-US" altLang="zh-CN" sz="2800" dirty="0"/>
              <a:t>The </a:t>
            </a:r>
            <a:r>
              <a:rPr lang="en-US" altLang="zh-CN" sz="2800" dirty="0">
                <a:solidFill>
                  <a:srgbClr val="FF0000"/>
                </a:solidFill>
              </a:rPr>
              <a:t>earliest point</a:t>
            </a:r>
            <a:r>
              <a:rPr lang="en-US" altLang="zh-CN" sz="2800" dirty="0"/>
              <a:t> of most optimization steps is just after semantic analysis / </a:t>
            </a:r>
            <a:r>
              <a:rPr lang="zh-CN" altLang="en-US" sz="2800" dirty="0"/>
              <a:t>语义分析后的早期优化</a:t>
            </a:r>
            <a:endParaRPr lang="en-US" altLang="zh-CN" sz="2800" dirty="0"/>
          </a:p>
          <a:p>
            <a:pPr>
              <a:lnSpc>
                <a:spcPct val="90000"/>
              </a:lnSpc>
            </a:pPr>
            <a:r>
              <a:rPr lang="en-US" altLang="zh-CN" sz="2800" dirty="0"/>
              <a:t>The code improvement depends </a:t>
            </a:r>
            <a:r>
              <a:rPr lang="en-US" altLang="zh-CN" sz="2800" dirty="0">
                <a:solidFill>
                  <a:srgbClr val="FF0000"/>
                </a:solidFill>
              </a:rPr>
              <a:t>only on the source code</a:t>
            </a:r>
            <a:r>
              <a:rPr lang="en-US" altLang="zh-CN" sz="2800" dirty="0"/>
              <a:t>, and as a separate phase / </a:t>
            </a:r>
            <a:r>
              <a:rPr lang="zh-CN" altLang="en-US" sz="2800" dirty="0"/>
              <a:t>仅针对源程序进行优化</a:t>
            </a:r>
            <a:endParaRPr lang="en-US" altLang="zh-CN" sz="2800" dirty="0"/>
          </a:p>
          <a:p>
            <a:pPr>
              <a:lnSpc>
                <a:spcPct val="90000"/>
              </a:lnSpc>
            </a:pPr>
            <a:r>
              <a:rPr lang="en-US" altLang="zh-CN" sz="2800" dirty="0"/>
              <a:t>Individual compilers exhibit </a:t>
            </a:r>
            <a:r>
              <a:rPr lang="en-US" altLang="zh-CN" sz="2800" dirty="0">
                <a:solidFill>
                  <a:srgbClr val="FF0000"/>
                </a:solidFill>
              </a:rPr>
              <a:t>a wide variation</a:t>
            </a:r>
            <a:r>
              <a:rPr lang="en-US" altLang="zh-CN" sz="2800" dirty="0"/>
              <a:t> in optimization kinds as well as placement</a:t>
            </a:r>
            <a:endParaRPr lang="en-US" altLang="zh-CN" sz="2800" dirty="0"/>
          </a:p>
          <a:p>
            <a:pPr>
              <a:lnSpc>
                <a:spcPct val="90000"/>
              </a:lnSpc>
            </a:pPr>
            <a:r>
              <a:rPr lang="en-US" altLang="zh-CN" sz="2800" dirty="0"/>
              <a:t>An example: </a:t>
            </a:r>
            <a:r>
              <a:rPr lang="en-US" altLang="zh-CN" sz="2800" dirty="0" err="1"/>
              <a:t>a[index</a:t>
            </a:r>
            <a:r>
              <a:rPr lang="en-US" altLang="zh-CN" sz="2800" dirty="0"/>
              <a:t>]=4+2 </a:t>
            </a:r>
            <a:r>
              <a:rPr lang="zh-CN" altLang="en-US" sz="2800" dirty="0"/>
              <a:t>（例子）</a:t>
            </a:r>
            <a:endParaRPr lang="en-US" altLang="zh-CN" sz="2800" dirty="0"/>
          </a:p>
          <a:p>
            <a:pPr lvl="1">
              <a:lnSpc>
                <a:spcPct val="90000"/>
              </a:lnSpc>
            </a:pPr>
            <a:r>
              <a:rPr lang="en-US" altLang="zh-CN" sz="2400" dirty="0">
                <a:solidFill>
                  <a:srgbClr val="FF0000"/>
                </a:solidFill>
              </a:rPr>
              <a:t>Constant folding</a:t>
            </a:r>
            <a:r>
              <a:rPr lang="en-US" altLang="zh-CN" sz="2400" dirty="0"/>
              <a:t> performed directly on annotated tree / </a:t>
            </a:r>
            <a:r>
              <a:rPr lang="zh-CN" altLang="en-US" sz="2400" dirty="0"/>
              <a:t>常量折叠</a:t>
            </a:r>
            <a:endParaRPr lang="en-US" altLang="zh-CN" sz="2400" dirty="0"/>
          </a:p>
          <a:p>
            <a:pPr lvl="1">
              <a:lnSpc>
                <a:spcPct val="90000"/>
              </a:lnSpc>
            </a:pPr>
            <a:r>
              <a:rPr lang="en-US" altLang="zh-CN" sz="2400" dirty="0"/>
              <a:t>Using intermediate code: three-address code, p-code/</a:t>
            </a:r>
            <a:r>
              <a:rPr lang="zh-CN" altLang="en-US" sz="2400" dirty="0"/>
              <a:t>针对中间</a:t>
            </a:r>
            <a:r>
              <a:rPr lang="zh-CN" altLang="en-US" sz="2400" dirty="0"/>
              <a:t>代码</a:t>
            </a:r>
            <a:endParaRPr lang="zh-CN" altLang="en-US"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94209"/>
          <p:cNvSpPr>
            <a:spLocks noGrp="1"/>
          </p:cNvSpPr>
          <p:nvPr>
            <p:ph type="title"/>
          </p:nvPr>
        </p:nvSpPr>
        <p:spPr/>
        <p:txBody>
          <a:bodyPr anchor="ctr" anchorCtr="0">
            <a:normAutofit fontScale="90000"/>
          </a:bodyPr>
          <a:p>
            <a:r>
              <a:rPr lang="en-US" altLang="zh-CN" sz="3100" dirty="0"/>
              <a:t>Optimizations on Annotated Tree(before optimize)</a:t>
            </a:r>
            <a:br>
              <a:rPr lang="en-US" altLang="zh-CN" sz="3100" dirty="0"/>
            </a:br>
            <a:r>
              <a:rPr lang="en-US" altLang="zh-CN" sz="3100" dirty="0"/>
              <a:t>/ </a:t>
            </a:r>
            <a:r>
              <a:rPr lang="zh-CN" altLang="en-US" sz="3100" dirty="0"/>
              <a:t>语法树优化（优化前）</a:t>
            </a:r>
            <a:br>
              <a:rPr lang="en-US" altLang="zh-CN" dirty="0"/>
            </a:br>
            <a:r>
              <a:rPr lang="zh-CN" altLang="en-US" sz="2200">
                <a:sym typeface="+mn-ea"/>
              </a:rPr>
              <a:t>（</a:t>
            </a:r>
            <a:r>
              <a:rPr lang="en-US" altLang="zh-CN" sz="2200">
                <a:sym typeface="+mn-ea"/>
              </a:rPr>
              <a:t>from slides of Prof. Kenneth Louden</a:t>
            </a:r>
            <a:r>
              <a:rPr lang="zh-CN" altLang="en-US" sz="2200">
                <a:sym typeface="+mn-ea"/>
              </a:rPr>
              <a:t>）</a:t>
            </a:r>
            <a:endParaRPr lang="zh-CN" altLang="en-US" sz="2200" dirty="0">
              <a:sym typeface="+mn-ea"/>
            </a:endParaRPr>
          </a:p>
        </p:txBody>
      </p:sp>
      <p:grpSp>
        <p:nvGrpSpPr>
          <p:cNvPr id="48130" name="组合 94210"/>
          <p:cNvGrpSpPr/>
          <p:nvPr/>
        </p:nvGrpSpPr>
        <p:grpSpPr>
          <a:xfrm>
            <a:off x="2711450" y="1989138"/>
            <a:ext cx="7056438" cy="3889375"/>
            <a:chOff x="748" y="1344"/>
            <a:chExt cx="4445" cy="2450"/>
          </a:xfrm>
        </p:grpSpPr>
        <p:sp>
          <p:nvSpPr>
            <p:cNvPr id="48131" name="矩形 94211"/>
            <p:cNvSpPr/>
            <p:nvPr/>
          </p:nvSpPr>
          <p:spPr>
            <a:xfrm>
              <a:off x="748" y="3386"/>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1600">
                  <a:latin typeface="Times New Roman" panose="02020603050405020304" charset="0"/>
                </a:rPr>
                <a:t>     a                                  index                                        4                            2</a:t>
              </a:r>
              <a:endParaRPr lang="en-US" altLang="zh-CN" sz="1600">
                <a:latin typeface="Times New Roman" panose="02020603050405020304" charset="0"/>
              </a:endParaRPr>
            </a:p>
          </p:txBody>
        </p:sp>
        <p:sp>
          <p:nvSpPr>
            <p:cNvPr id="48132" name="矩形 94212"/>
            <p:cNvSpPr/>
            <p:nvPr/>
          </p:nvSpPr>
          <p:spPr>
            <a:xfrm>
              <a:off x="748" y="2978"/>
              <a:ext cx="4445" cy="36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2000">
                  <a:latin typeface="Times New Roman" panose="02020603050405020304" charset="0"/>
                </a:rPr>
                <a:t>identifier                </a:t>
              </a:r>
              <a:r>
                <a:rPr lang="en-US" altLang="zh-CN" sz="2000" err="1">
                  <a:latin typeface="Times New Roman" panose="02020603050405020304" charset="0"/>
                </a:rPr>
                <a:t>identifier</a:t>
              </a:r>
              <a:r>
                <a:rPr lang="en-US" altLang="zh-CN" sz="2000">
                  <a:latin typeface="Times New Roman" panose="02020603050405020304" charset="0"/>
                </a:rPr>
                <a:t>                    number                </a:t>
              </a:r>
              <a:r>
                <a:rPr lang="en-US" altLang="zh-CN" sz="2000" err="1">
                  <a:latin typeface="Times New Roman" panose="02020603050405020304" charset="0"/>
                </a:rPr>
                <a:t>number</a:t>
              </a:r>
              <a:endParaRPr lang="en-US" altLang="zh-CN" sz="2000">
                <a:latin typeface="Times New Roman" panose="02020603050405020304" charset="0"/>
              </a:endParaRPr>
            </a:p>
          </p:txBody>
        </p:sp>
        <p:sp>
          <p:nvSpPr>
            <p:cNvPr id="48133" name="矩形 94213"/>
            <p:cNvSpPr/>
            <p:nvPr/>
          </p:nvSpPr>
          <p:spPr>
            <a:xfrm>
              <a:off x="748" y="2116"/>
              <a:ext cx="4445" cy="54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2000">
                  <a:latin typeface="Times New Roman" panose="02020603050405020304" charset="0"/>
                </a:rPr>
                <a:t>      subscript-expression                                   additive-expression</a:t>
              </a:r>
              <a:endParaRPr lang="en-US" altLang="zh-CN" sz="2000">
                <a:latin typeface="Times New Roman" panose="02020603050405020304" charset="0"/>
              </a:endParaRPr>
            </a:p>
            <a:p>
              <a:r>
                <a:rPr lang="en-US" altLang="zh-CN" sz="2000">
                  <a:latin typeface="Times New Roman" panose="02020603050405020304" charset="0"/>
                </a:rPr>
                <a:t>                integer                                                     </a:t>
              </a:r>
              <a:r>
                <a:rPr lang="en-US" altLang="zh-CN" sz="2000" err="1">
                  <a:latin typeface="Times New Roman" panose="02020603050405020304" charset="0"/>
                </a:rPr>
                <a:t>integer</a:t>
              </a:r>
              <a:endParaRPr lang="en-US" altLang="zh-CN" sz="2000">
                <a:latin typeface="Times New Roman" panose="02020603050405020304" charset="0"/>
              </a:endParaRPr>
            </a:p>
          </p:txBody>
        </p:sp>
        <p:sp>
          <p:nvSpPr>
            <p:cNvPr id="48134" name="矩形 94214"/>
            <p:cNvSpPr/>
            <p:nvPr/>
          </p:nvSpPr>
          <p:spPr>
            <a:xfrm>
              <a:off x="748" y="1344"/>
              <a:ext cx="4445" cy="364"/>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2000">
                  <a:latin typeface="Times New Roman" panose="02020603050405020304" charset="0"/>
                </a:rPr>
                <a:t>Assign-expression</a:t>
              </a:r>
              <a:endParaRPr lang="en-US" altLang="zh-CN" sz="2000">
                <a:latin typeface="Times New Roman" panose="02020603050405020304" charset="0"/>
              </a:endParaRPr>
            </a:p>
          </p:txBody>
        </p:sp>
        <p:sp>
          <p:nvSpPr>
            <p:cNvPr id="48135" name="直接连接符 94215"/>
            <p:cNvSpPr/>
            <p:nvPr/>
          </p:nvSpPr>
          <p:spPr>
            <a:xfrm flipH="1">
              <a:off x="1610" y="1662"/>
              <a:ext cx="1270" cy="454"/>
            </a:xfrm>
            <a:prstGeom prst="line">
              <a:avLst/>
            </a:prstGeom>
            <a:ln w="9525" cap="flat" cmpd="sng">
              <a:solidFill>
                <a:schemeClr val="tx1"/>
              </a:solidFill>
              <a:prstDash val="solid"/>
              <a:round/>
              <a:headEnd type="none" w="med" len="med"/>
              <a:tailEnd type="none" w="med" len="med"/>
            </a:ln>
          </p:spPr>
        </p:sp>
        <p:sp>
          <p:nvSpPr>
            <p:cNvPr id="48136" name="直接连接符 94216"/>
            <p:cNvSpPr/>
            <p:nvPr/>
          </p:nvSpPr>
          <p:spPr>
            <a:xfrm>
              <a:off x="2971" y="1662"/>
              <a:ext cx="1361" cy="454"/>
            </a:xfrm>
            <a:prstGeom prst="line">
              <a:avLst/>
            </a:prstGeom>
            <a:ln w="9525" cap="flat" cmpd="sng">
              <a:solidFill>
                <a:schemeClr val="tx1"/>
              </a:solidFill>
              <a:prstDash val="solid"/>
              <a:round/>
              <a:headEnd type="none" w="med" len="med"/>
              <a:tailEnd type="none" w="med" len="med"/>
            </a:ln>
          </p:spPr>
        </p:sp>
        <p:sp>
          <p:nvSpPr>
            <p:cNvPr id="48137" name="直接连接符 94217"/>
            <p:cNvSpPr/>
            <p:nvPr/>
          </p:nvSpPr>
          <p:spPr>
            <a:xfrm flipH="1">
              <a:off x="1111" y="2704"/>
              <a:ext cx="227" cy="364"/>
            </a:xfrm>
            <a:prstGeom prst="line">
              <a:avLst/>
            </a:prstGeom>
            <a:ln w="9525" cap="flat" cmpd="sng">
              <a:solidFill>
                <a:schemeClr val="tx1"/>
              </a:solidFill>
              <a:prstDash val="solid"/>
              <a:round/>
              <a:headEnd type="none" w="med" len="med"/>
              <a:tailEnd type="none" w="med" len="med"/>
            </a:ln>
          </p:spPr>
        </p:sp>
        <p:sp>
          <p:nvSpPr>
            <p:cNvPr id="48138" name="直接连接符 94218"/>
            <p:cNvSpPr/>
            <p:nvPr/>
          </p:nvSpPr>
          <p:spPr>
            <a:xfrm>
              <a:off x="2018" y="2659"/>
              <a:ext cx="272" cy="409"/>
            </a:xfrm>
            <a:prstGeom prst="line">
              <a:avLst/>
            </a:prstGeom>
            <a:ln w="9525" cap="flat" cmpd="sng">
              <a:solidFill>
                <a:schemeClr val="tx1"/>
              </a:solidFill>
              <a:prstDash val="solid"/>
              <a:round/>
              <a:headEnd type="none" w="med" len="med"/>
              <a:tailEnd type="none" w="med" len="med"/>
            </a:ln>
          </p:spPr>
        </p:sp>
        <p:sp>
          <p:nvSpPr>
            <p:cNvPr id="48139" name="直接连接符 94219"/>
            <p:cNvSpPr/>
            <p:nvPr/>
          </p:nvSpPr>
          <p:spPr>
            <a:xfrm flipH="1">
              <a:off x="3651" y="2659"/>
              <a:ext cx="408" cy="364"/>
            </a:xfrm>
            <a:prstGeom prst="line">
              <a:avLst/>
            </a:prstGeom>
            <a:ln w="9525" cap="flat" cmpd="sng">
              <a:solidFill>
                <a:schemeClr val="tx1"/>
              </a:solidFill>
              <a:prstDash val="solid"/>
              <a:round/>
              <a:headEnd type="none" w="med" len="med"/>
              <a:tailEnd type="none" w="med" len="med"/>
            </a:ln>
          </p:spPr>
        </p:sp>
        <p:sp>
          <p:nvSpPr>
            <p:cNvPr id="48140" name="直接连接符 94220"/>
            <p:cNvSpPr/>
            <p:nvPr/>
          </p:nvSpPr>
          <p:spPr>
            <a:xfrm>
              <a:off x="4513" y="2659"/>
              <a:ext cx="317" cy="408"/>
            </a:xfrm>
            <a:prstGeom prst="line">
              <a:avLst/>
            </a:prstGeom>
            <a:ln w="9525" cap="flat" cmpd="sng">
              <a:solidFill>
                <a:schemeClr val="tx1"/>
              </a:solidFill>
              <a:prstDash val="solid"/>
              <a:round/>
              <a:headEnd type="none" w="med" len="med"/>
              <a:tailEnd type="none" w="med" len="med"/>
            </a:ln>
          </p:spPr>
        </p:sp>
        <p:sp>
          <p:nvSpPr>
            <p:cNvPr id="48141" name="矩形 94221"/>
            <p:cNvSpPr/>
            <p:nvPr/>
          </p:nvSpPr>
          <p:spPr>
            <a:xfrm>
              <a:off x="748" y="3612"/>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1600">
                  <a:latin typeface="Times New Roman" panose="02020603050405020304" charset="0"/>
                </a:rPr>
                <a:t> array of integer               </a:t>
              </a:r>
              <a:r>
                <a:rPr lang="en-US" altLang="zh-CN" sz="1600" err="1">
                  <a:latin typeface="Times New Roman" panose="02020603050405020304" charset="0"/>
                </a:rPr>
                <a:t>integer</a:t>
              </a:r>
              <a:r>
                <a:rPr lang="en-US" altLang="zh-CN" sz="1600">
                  <a:latin typeface="Times New Roman" panose="02020603050405020304" charset="0"/>
                </a:rPr>
                <a:t>                                 </a:t>
              </a:r>
              <a:r>
                <a:rPr lang="en-US" altLang="zh-CN" sz="1600" err="1">
                  <a:latin typeface="Times New Roman" panose="02020603050405020304" charset="0"/>
                </a:rPr>
                <a:t>integer</a:t>
              </a:r>
              <a:r>
                <a:rPr lang="en-US" altLang="zh-CN" sz="1600">
                  <a:latin typeface="Times New Roman" panose="02020603050405020304" charset="0"/>
                </a:rPr>
                <a:t>                        </a:t>
              </a:r>
              <a:r>
                <a:rPr lang="en-US" altLang="zh-CN" sz="1600" err="1">
                  <a:latin typeface="Times New Roman" panose="02020603050405020304" charset="0"/>
                </a:rPr>
                <a:t>integer</a:t>
              </a:r>
              <a:endParaRPr lang="en-US" altLang="zh-CN" sz="1600">
                <a:latin typeface="Times New Roman" panose="02020603050405020304" charset="0"/>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标题 49153"/>
          <p:cNvSpPr>
            <a:spLocks noGrp="1"/>
          </p:cNvSpPr>
          <p:nvPr>
            <p:ph type="title"/>
          </p:nvPr>
        </p:nvSpPr>
        <p:spPr>
          <a:xfrm>
            <a:off x="608330" y="207645"/>
            <a:ext cx="10968990" cy="1332230"/>
          </a:xfrm>
        </p:spPr>
        <p:txBody>
          <a:bodyPr anchor="ctr" anchorCtr="0">
            <a:normAutofit fontScale="90000"/>
          </a:bodyPr>
          <a:p>
            <a:r>
              <a:rPr lang="en-US" altLang="zh-CN" sz="3100" dirty="0"/>
              <a:t>Optimizations on Annotated Tree</a:t>
            </a:r>
            <a:r>
              <a:rPr lang="en-US" altLang="zh-CN" sz="3100" dirty="0">
                <a:sym typeface="+mn-ea"/>
              </a:rPr>
              <a:t>(after optimize)</a:t>
            </a:r>
            <a:br>
              <a:rPr lang="en-US" altLang="zh-CN" sz="3100" dirty="0">
                <a:sym typeface="+mn-ea"/>
              </a:rPr>
            </a:br>
            <a:r>
              <a:rPr lang="en-US" altLang="zh-CN" sz="3100" dirty="0">
                <a:sym typeface="+mn-ea"/>
              </a:rPr>
              <a:t>/ </a:t>
            </a:r>
            <a:r>
              <a:rPr lang="zh-CN" altLang="en-US" sz="3100" dirty="0">
                <a:sym typeface="+mn-ea"/>
              </a:rPr>
              <a:t>语法树优化（优化</a:t>
            </a:r>
            <a:r>
              <a:rPr lang="zh-CN" altLang="en-US" sz="3100" dirty="0">
                <a:sym typeface="+mn-ea"/>
              </a:rPr>
              <a:t>后）</a:t>
            </a:r>
            <a:br>
              <a:rPr lang="en-US" altLang="zh-CN" dirty="0"/>
            </a:br>
            <a:r>
              <a:rPr lang="zh-CN" altLang="en-US" sz="2200">
                <a:sym typeface="+mn-ea"/>
              </a:rPr>
              <a:t>（</a:t>
            </a:r>
            <a:r>
              <a:rPr lang="en-US" altLang="zh-CN" sz="2200">
                <a:sym typeface="+mn-ea"/>
              </a:rPr>
              <a:t>from slides of Prof. Kenneth Louden</a:t>
            </a:r>
            <a:r>
              <a:rPr lang="zh-CN" altLang="en-US" sz="2200">
                <a:sym typeface="+mn-ea"/>
              </a:rPr>
              <a:t>）</a:t>
            </a:r>
            <a:endParaRPr lang="zh-CN" altLang="en-US" sz="2200" dirty="0">
              <a:sym typeface="+mn-ea"/>
            </a:endParaRPr>
          </a:p>
        </p:txBody>
      </p:sp>
      <p:grpSp>
        <p:nvGrpSpPr>
          <p:cNvPr id="49154" name="组合 49167"/>
          <p:cNvGrpSpPr/>
          <p:nvPr/>
        </p:nvGrpSpPr>
        <p:grpSpPr>
          <a:xfrm>
            <a:off x="2711450" y="1989138"/>
            <a:ext cx="7056438" cy="3889375"/>
            <a:chOff x="748" y="1253"/>
            <a:chExt cx="4445" cy="2450"/>
          </a:xfrm>
        </p:grpSpPr>
        <p:sp>
          <p:nvSpPr>
            <p:cNvPr id="49155" name="矩形 49156"/>
            <p:cNvSpPr/>
            <p:nvPr/>
          </p:nvSpPr>
          <p:spPr>
            <a:xfrm>
              <a:off x="748" y="3295"/>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1600">
                  <a:latin typeface="Times New Roman" panose="02020603050405020304" charset="0"/>
                </a:rPr>
                <a:t>     a                                  index                                                                     6</a:t>
              </a:r>
              <a:endParaRPr lang="en-US" altLang="zh-CN" sz="1600">
                <a:latin typeface="Times New Roman" panose="02020603050405020304" charset="0"/>
              </a:endParaRPr>
            </a:p>
          </p:txBody>
        </p:sp>
        <p:sp>
          <p:nvSpPr>
            <p:cNvPr id="49156" name="矩形 49157"/>
            <p:cNvSpPr/>
            <p:nvPr/>
          </p:nvSpPr>
          <p:spPr>
            <a:xfrm>
              <a:off x="748" y="2887"/>
              <a:ext cx="4445" cy="36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2000">
                  <a:latin typeface="Times New Roman" panose="02020603050405020304" charset="0"/>
                </a:rPr>
                <a:t>identifier                </a:t>
              </a:r>
              <a:r>
                <a:rPr lang="en-US" altLang="zh-CN" sz="2000" err="1">
                  <a:latin typeface="Times New Roman" panose="02020603050405020304" charset="0"/>
                </a:rPr>
                <a:t>identifier</a:t>
              </a:r>
              <a:r>
                <a:rPr lang="en-US" altLang="zh-CN" sz="2000">
                  <a:latin typeface="Times New Roman" panose="02020603050405020304" charset="0"/>
                </a:rPr>
                <a:t>                                             number</a:t>
              </a:r>
              <a:endParaRPr lang="en-US" altLang="zh-CN" sz="2000">
                <a:latin typeface="Times New Roman" panose="02020603050405020304" charset="0"/>
              </a:endParaRPr>
            </a:p>
          </p:txBody>
        </p:sp>
        <p:sp>
          <p:nvSpPr>
            <p:cNvPr id="49157" name="矩形 49158"/>
            <p:cNvSpPr/>
            <p:nvPr/>
          </p:nvSpPr>
          <p:spPr>
            <a:xfrm>
              <a:off x="748" y="2025"/>
              <a:ext cx="4445" cy="54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2000">
                  <a:latin typeface="Times New Roman" panose="02020603050405020304" charset="0"/>
                </a:rPr>
                <a:t>      subscript-expression                                   </a:t>
              </a:r>
              <a:endParaRPr lang="en-US" altLang="zh-CN" sz="2000">
                <a:latin typeface="Times New Roman" panose="02020603050405020304" charset="0"/>
              </a:endParaRPr>
            </a:p>
            <a:p>
              <a:r>
                <a:rPr lang="en-US" altLang="zh-CN" sz="2000">
                  <a:latin typeface="Times New Roman" panose="02020603050405020304" charset="0"/>
                </a:rPr>
                <a:t>                integer                                                     </a:t>
              </a:r>
              <a:endParaRPr lang="en-US" altLang="zh-CN" sz="2000">
                <a:latin typeface="Times New Roman" panose="02020603050405020304" charset="0"/>
              </a:endParaRPr>
            </a:p>
          </p:txBody>
        </p:sp>
        <p:sp>
          <p:nvSpPr>
            <p:cNvPr id="49158" name="矩形 49159"/>
            <p:cNvSpPr/>
            <p:nvPr/>
          </p:nvSpPr>
          <p:spPr>
            <a:xfrm>
              <a:off x="748" y="1253"/>
              <a:ext cx="4445" cy="364"/>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2000">
                  <a:latin typeface="Times New Roman" panose="02020603050405020304" charset="0"/>
                </a:rPr>
                <a:t>Assign-expression</a:t>
              </a:r>
              <a:endParaRPr lang="en-US" altLang="zh-CN" sz="2000">
                <a:latin typeface="Times New Roman" panose="02020603050405020304" charset="0"/>
              </a:endParaRPr>
            </a:p>
          </p:txBody>
        </p:sp>
        <p:sp>
          <p:nvSpPr>
            <p:cNvPr id="49159" name="直接连接符 49160"/>
            <p:cNvSpPr/>
            <p:nvPr/>
          </p:nvSpPr>
          <p:spPr>
            <a:xfrm flipH="1">
              <a:off x="1610" y="1571"/>
              <a:ext cx="1270" cy="454"/>
            </a:xfrm>
            <a:prstGeom prst="line">
              <a:avLst/>
            </a:prstGeom>
            <a:ln w="9525" cap="flat" cmpd="sng">
              <a:solidFill>
                <a:schemeClr val="tx1"/>
              </a:solidFill>
              <a:prstDash val="solid"/>
              <a:round/>
              <a:headEnd type="none" w="med" len="med"/>
              <a:tailEnd type="none" w="med" len="med"/>
            </a:ln>
          </p:spPr>
        </p:sp>
        <p:sp>
          <p:nvSpPr>
            <p:cNvPr id="49160" name="直接连接符 49161"/>
            <p:cNvSpPr/>
            <p:nvPr/>
          </p:nvSpPr>
          <p:spPr>
            <a:xfrm>
              <a:off x="2971" y="1571"/>
              <a:ext cx="1587" cy="1405"/>
            </a:xfrm>
            <a:prstGeom prst="line">
              <a:avLst/>
            </a:prstGeom>
            <a:ln w="9525" cap="flat" cmpd="sng">
              <a:solidFill>
                <a:schemeClr val="tx1"/>
              </a:solidFill>
              <a:prstDash val="solid"/>
              <a:round/>
              <a:headEnd type="none" w="med" len="med"/>
              <a:tailEnd type="none" w="med" len="med"/>
            </a:ln>
          </p:spPr>
        </p:sp>
        <p:sp>
          <p:nvSpPr>
            <p:cNvPr id="49161" name="直接连接符 49162"/>
            <p:cNvSpPr/>
            <p:nvPr/>
          </p:nvSpPr>
          <p:spPr>
            <a:xfrm flipH="1">
              <a:off x="1111" y="2613"/>
              <a:ext cx="227" cy="364"/>
            </a:xfrm>
            <a:prstGeom prst="line">
              <a:avLst/>
            </a:prstGeom>
            <a:ln w="9525" cap="flat" cmpd="sng">
              <a:solidFill>
                <a:schemeClr val="tx1"/>
              </a:solidFill>
              <a:prstDash val="solid"/>
              <a:round/>
              <a:headEnd type="none" w="med" len="med"/>
              <a:tailEnd type="none" w="med" len="med"/>
            </a:ln>
          </p:spPr>
        </p:sp>
        <p:sp>
          <p:nvSpPr>
            <p:cNvPr id="49162" name="直接连接符 49163"/>
            <p:cNvSpPr/>
            <p:nvPr/>
          </p:nvSpPr>
          <p:spPr>
            <a:xfrm>
              <a:off x="2018" y="2568"/>
              <a:ext cx="272" cy="409"/>
            </a:xfrm>
            <a:prstGeom prst="line">
              <a:avLst/>
            </a:prstGeom>
            <a:ln w="9525" cap="flat" cmpd="sng">
              <a:solidFill>
                <a:schemeClr val="tx1"/>
              </a:solidFill>
              <a:prstDash val="solid"/>
              <a:round/>
              <a:headEnd type="none" w="med" len="med"/>
              <a:tailEnd type="none" w="med" len="med"/>
            </a:ln>
          </p:spPr>
        </p:sp>
        <p:sp>
          <p:nvSpPr>
            <p:cNvPr id="49163" name="矩形 49166"/>
            <p:cNvSpPr/>
            <p:nvPr/>
          </p:nvSpPr>
          <p:spPr>
            <a:xfrm>
              <a:off x="748" y="3521"/>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1600">
                  <a:latin typeface="Times New Roman" panose="02020603050405020304" charset="0"/>
                </a:rPr>
                <a:t> array of integer               </a:t>
              </a:r>
              <a:r>
                <a:rPr lang="en-US" altLang="zh-CN" sz="1600" err="1">
                  <a:latin typeface="Times New Roman" panose="02020603050405020304" charset="0"/>
                </a:rPr>
                <a:t>integer</a:t>
              </a:r>
              <a:r>
                <a:rPr lang="en-US" altLang="zh-CN" sz="1600">
                  <a:latin typeface="Times New Roman" panose="02020603050405020304" charset="0"/>
                </a:rPr>
                <a:t>                                                               integer</a:t>
              </a:r>
              <a:endParaRPr lang="en-US" altLang="zh-CN" sz="1600">
                <a:latin typeface="Times New Roman" panose="02020603050405020304" charset="0"/>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标题 50177"/>
          <p:cNvSpPr>
            <a:spLocks noGrp="1"/>
          </p:cNvSpPr>
          <p:nvPr>
            <p:ph type="title"/>
          </p:nvPr>
        </p:nvSpPr>
        <p:spPr>
          <a:xfrm>
            <a:off x="608330" y="419735"/>
            <a:ext cx="10968990" cy="894080"/>
          </a:xfrm>
        </p:spPr>
        <p:txBody>
          <a:bodyPr anchor="ctr" anchorCtr="0">
            <a:normAutofit fontScale="90000"/>
          </a:bodyPr>
          <a:p>
            <a:r>
              <a:rPr lang="en-US" altLang="zh-CN" sz="3200" dirty="0"/>
              <a:t>Optimization on Intermediate Code / </a:t>
            </a:r>
            <a:r>
              <a:rPr lang="zh-CN" altLang="en-US" sz="3200" dirty="0"/>
              <a:t>中间代码优化</a:t>
            </a:r>
            <a:br>
              <a:rPr lang="zh-CN" altLang="en-US" sz="3200" dirty="0"/>
            </a:br>
            <a:r>
              <a:rPr lang="zh-CN" altLang="en-US" sz="2200">
                <a:sym typeface="+mn-ea"/>
              </a:rPr>
              <a:t>（</a:t>
            </a:r>
            <a:r>
              <a:rPr lang="en-US" altLang="zh-CN" sz="2200">
                <a:sym typeface="+mn-ea"/>
              </a:rPr>
              <a:t>from slides of Prof. Kenneth Louden</a:t>
            </a:r>
            <a:r>
              <a:rPr lang="zh-CN" altLang="en-US" sz="2200">
                <a:sym typeface="+mn-ea"/>
              </a:rPr>
              <a:t>）</a:t>
            </a:r>
            <a:endParaRPr lang="zh-CN" altLang="en-US" sz="3200" dirty="0"/>
          </a:p>
        </p:txBody>
      </p:sp>
      <p:sp>
        <p:nvSpPr>
          <p:cNvPr id="50178" name="矩形 50179"/>
          <p:cNvSpPr/>
          <p:nvPr/>
        </p:nvSpPr>
        <p:spPr>
          <a:xfrm>
            <a:off x="4008438" y="2349500"/>
            <a:ext cx="4319587" cy="792163"/>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a:r>
              <a:rPr lang="en-US" altLang="zh-CN">
                <a:latin typeface="Times New Roman" panose="02020603050405020304" charset="0"/>
              </a:rPr>
              <a:t>t   =  4  +  2</a:t>
            </a:r>
            <a:endParaRPr lang="en-US" altLang="zh-CN">
              <a:latin typeface="Times New Roman" panose="02020603050405020304" charset="0"/>
            </a:endParaRPr>
          </a:p>
          <a:p>
            <a:pPr algn="ctr"/>
            <a:r>
              <a:rPr lang="en-US" altLang="zh-CN" err="1">
                <a:latin typeface="Times New Roman" panose="02020603050405020304" charset="0"/>
              </a:rPr>
              <a:t>a[index</a:t>
            </a:r>
            <a:r>
              <a:rPr lang="en-US" altLang="zh-CN">
                <a:latin typeface="Times New Roman" panose="02020603050405020304" charset="0"/>
              </a:rPr>
              <a:t>]=t</a:t>
            </a:r>
            <a:endParaRPr lang="en-US" altLang="zh-CN">
              <a:latin typeface="Times New Roman" panose="02020603050405020304" charset="0"/>
            </a:endParaRPr>
          </a:p>
        </p:txBody>
      </p:sp>
      <p:sp>
        <p:nvSpPr>
          <p:cNvPr id="50179" name="矩形 50180"/>
          <p:cNvSpPr/>
          <p:nvPr/>
        </p:nvSpPr>
        <p:spPr>
          <a:xfrm>
            <a:off x="4008438" y="3716338"/>
            <a:ext cx="4319587" cy="792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a:r>
              <a:rPr lang="en-US" altLang="zh-CN">
                <a:latin typeface="Times New Roman" panose="02020603050405020304" charset="0"/>
              </a:rPr>
              <a:t>t =  6</a:t>
            </a:r>
            <a:endParaRPr lang="en-US" altLang="zh-CN">
              <a:latin typeface="Times New Roman" panose="02020603050405020304" charset="0"/>
            </a:endParaRPr>
          </a:p>
          <a:p>
            <a:pPr algn="ctr"/>
            <a:r>
              <a:rPr lang="en-US" altLang="zh-CN" err="1">
                <a:latin typeface="Times New Roman" panose="02020603050405020304" charset="0"/>
              </a:rPr>
              <a:t>a[index</a:t>
            </a:r>
            <a:r>
              <a:rPr lang="en-US" altLang="zh-CN">
                <a:latin typeface="Times New Roman" panose="02020603050405020304" charset="0"/>
              </a:rPr>
              <a:t>]=t</a:t>
            </a:r>
            <a:endParaRPr lang="en-US" altLang="zh-CN">
              <a:latin typeface="Times New Roman" panose="02020603050405020304" charset="0"/>
            </a:endParaRPr>
          </a:p>
        </p:txBody>
      </p:sp>
      <p:sp>
        <p:nvSpPr>
          <p:cNvPr id="50180" name="矩形 50181"/>
          <p:cNvSpPr/>
          <p:nvPr/>
        </p:nvSpPr>
        <p:spPr>
          <a:xfrm>
            <a:off x="4008438" y="5300663"/>
            <a:ext cx="4319587" cy="792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a:r>
              <a:rPr lang="en-US" altLang="zh-CN" err="1">
                <a:latin typeface="Times New Roman" panose="02020603050405020304" charset="0"/>
              </a:rPr>
              <a:t>a[index</a:t>
            </a:r>
            <a:r>
              <a:rPr lang="en-US" altLang="zh-CN">
                <a:latin typeface="Times New Roman" panose="02020603050405020304" charset="0"/>
              </a:rPr>
              <a:t>]=6</a:t>
            </a:r>
            <a:endParaRPr lang="en-US" altLang="zh-CN">
              <a:latin typeface="Times New Roman" panose="02020603050405020304" charset="0"/>
            </a:endParaRPr>
          </a:p>
        </p:txBody>
      </p:sp>
      <p:sp>
        <p:nvSpPr>
          <p:cNvPr id="50181" name="直接连接符 50182"/>
          <p:cNvSpPr/>
          <p:nvPr/>
        </p:nvSpPr>
        <p:spPr>
          <a:xfrm>
            <a:off x="6096000" y="3213100"/>
            <a:ext cx="0" cy="360363"/>
          </a:xfrm>
          <a:prstGeom prst="line">
            <a:avLst/>
          </a:prstGeom>
          <a:ln w="9525" cap="flat" cmpd="sng">
            <a:solidFill>
              <a:schemeClr val="tx1"/>
            </a:solidFill>
            <a:prstDash val="solid"/>
            <a:round/>
            <a:headEnd type="none" w="med" len="med"/>
            <a:tailEnd type="triangle" w="med" len="med"/>
          </a:ln>
        </p:spPr>
      </p:sp>
      <p:sp>
        <p:nvSpPr>
          <p:cNvPr id="50182" name="直接连接符 50183"/>
          <p:cNvSpPr/>
          <p:nvPr/>
        </p:nvSpPr>
        <p:spPr>
          <a:xfrm>
            <a:off x="6024563" y="4652963"/>
            <a:ext cx="0" cy="431800"/>
          </a:xfrm>
          <a:prstGeom prst="line">
            <a:avLst/>
          </a:prstGeom>
          <a:ln w="9525" cap="flat" cmpd="sng">
            <a:solidFill>
              <a:schemeClr val="tx1"/>
            </a:solidFill>
            <a:prstDash val="solid"/>
            <a:round/>
            <a:headEnd type="none" w="med" len="med"/>
            <a:tailEnd type="triangle" w="med" len="med"/>
          </a:ln>
        </p:spPr>
      </p:sp>
      <p:sp>
        <p:nvSpPr>
          <p:cNvPr id="50183" name="文本框 50184">
            <a:hlinkClick r:id="rId1" action="ppaction://hlinksldjump"/>
          </p:cNvPr>
          <p:cNvSpPr txBox="1"/>
          <p:nvPr/>
        </p:nvSpPr>
        <p:spPr>
          <a:xfrm>
            <a:off x="8904288" y="6308725"/>
            <a:ext cx="1655762" cy="368300"/>
          </a:xfrm>
          <a:prstGeom prst="rect">
            <a:avLst/>
          </a:prstGeom>
          <a:noFill/>
          <a:ln w="9525">
            <a:noFill/>
          </a:ln>
        </p:spPr>
        <p:txBody>
          <a:bodyPr anchor="t" anchorCtr="0">
            <a:spAutoFit/>
          </a:bodyPr>
          <a:p>
            <a:pPr>
              <a:spcBef>
                <a:spcPct val="50000"/>
              </a:spcBef>
            </a:pPr>
            <a:r>
              <a:rPr lang="en-US" altLang="zh-CN" b="1">
                <a:latin typeface="Times New Roman" panose="02020603050405020304" charset="0"/>
              </a:rPr>
              <a:t>RETURN</a:t>
            </a:r>
            <a:endParaRPr lang="en-US" altLang="zh-CN" b="1">
              <a:latin typeface="Times New Roman" panose="020206030504050203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51201"/>
          <p:cNvSpPr>
            <a:spLocks noGrp="1"/>
          </p:cNvSpPr>
          <p:nvPr>
            <p:ph type="title"/>
          </p:nvPr>
        </p:nvSpPr>
        <p:spPr/>
        <p:txBody>
          <a:bodyPr anchor="ctr" anchorCtr="0">
            <a:normAutofit fontScale="90000"/>
          </a:bodyPr>
          <a:p>
            <a:r>
              <a:rPr lang="en-US" altLang="zh-CN" dirty="0"/>
              <a:t>The Code Generate / </a:t>
            </a:r>
            <a:r>
              <a:rPr lang="zh-CN" altLang="en-US" dirty="0"/>
              <a:t>代码生成</a:t>
            </a:r>
            <a:br>
              <a:rPr lang="zh-CN" altLang="en-US" dirty="0"/>
            </a:br>
            <a:r>
              <a:rPr lang="zh-CN" altLang="en-US" sz="2200">
                <a:sym typeface="+mn-ea"/>
              </a:rPr>
              <a:t>（</a:t>
            </a:r>
            <a:r>
              <a:rPr lang="en-US" altLang="zh-CN" sz="2200">
                <a:sym typeface="+mn-ea"/>
              </a:rPr>
              <a:t>from slides of Prof. Kenneth Louden</a:t>
            </a:r>
            <a:r>
              <a:rPr lang="zh-CN" altLang="en-US" sz="2200">
                <a:sym typeface="+mn-ea"/>
              </a:rPr>
              <a:t>）</a:t>
            </a:r>
            <a:endParaRPr lang="zh-CN" altLang="en-US" sz="2200" dirty="0">
              <a:sym typeface="+mn-ea"/>
            </a:endParaRPr>
          </a:p>
        </p:txBody>
      </p:sp>
      <p:sp>
        <p:nvSpPr>
          <p:cNvPr id="51202" name="文本占位符 51202"/>
          <p:cNvSpPr>
            <a:spLocks noGrp="1"/>
          </p:cNvSpPr>
          <p:nvPr>
            <p:ph idx="1"/>
          </p:nvPr>
        </p:nvSpPr>
        <p:spPr/>
        <p:txBody>
          <a:bodyPr anchor="t" anchorCtr="0"/>
          <a:p>
            <a:r>
              <a:rPr lang="en-US" altLang="zh-CN" sz="2800" dirty="0"/>
              <a:t>It takes the intermediate code or IR and generates code for target machine / </a:t>
            </a:r>
            <a:r>
              <a:rPr lang="zh-CN" altLang="en-US" sz="2800" dirty="0"/>
              <a:t>将中间代码或其他</a:t>
            </a:r>
            <a:r>
              <a:rPr lang="en-US" altLang="zh-CN" sz="2800" dirty="0"/>
              <a:t>IR</a:t>
            </a:r>
            <a:r>
              <a:rPr lang="zh-CN" altLang="en-US" sz="2800" dirty="0"/>
              <a:t>翻译为目标机指令</a:t>
            </a:r>
            <a:endParaRPr lang="en-US" altLang="zh-CN" sz="2800" dirty="0"/>
          </a:p>
          <a:p>
            <a:r>
              <a:rPr lang="en-US" altLang="zh-CN" sz="2800" dirty="0"/>
              <a:t>The </a:t>
            </a:r>
            <a:r>
              <a:rPr lang="en-US" altLang="zh-CN" sz="2800" dirty="0">
                <a:solidFill>
                  <a:srgbClr val="FF0000"/>
                </a:solidFill>
              </a:rPr>
              <a:t>properties of the target machine</a:t>
            </a:r>
            <a:r>
              <a:rPr lang="en-US" altLang="zh-CN" sz="2800" dirty="0"/>
              <a:t> become the major factor / </a:t>
            </a:r>
            <a:r>
              <a:rPr lang="zh-CN" altLang="en-US" sz="2800" dirty="0"/>
              <a:t>必须考虑目标机器的特性</a:t>
            </a:r>
            <a:r>
              <a:rPr lang="en-US" altLang="zh-CN" sz="2800" dirty="0"/>
              <a:t>: </a:t>
            </a:r>
            <a:endParaRPr lang="en-US" altLang="zh-CN" sz="2800" dirty="0"/>
          </a:p>
          <a:p>
            <a:pPr lvl="1"/>
            <a:r>
              <a:rPr lang="en-US" altLang="zh-CN" dirty="0"/>
              <a:t>Using </a:t>
            </a:r>
            <a:r>
              <a:rPr lang="en-US" altLang="zh-CN" dirty="0">
                <a:solidFill>
                  <a:srgbClr val="FF0000"/>
                </a:solidFill>
              </a:rPr>
              <a:t>instructions and representation</a:t>
            </a:r>
            <a:r>
              <a:rPr lang="en-US" altLang="zh-CN" dirty="0"/>
              <a:t> of data / </a:t>
            </a:r>
            <a:r>
              <a:rPr lang="zh-CN" altLang="en-US" dirty="0"/>
              <a:t>选择适当指令和数据表示方式</a:t>
            </a:r>
            <a:endParaRPr lang="en-US" altLang="zh-CN" dirty="0"/>
          </a:p>
          <a:p>
            <a:r>
              <a:rPr lang="en-US" altLang="zh-CN" dirty="0"/>
              <a:t>An example: </a:t>
            </a:r>
            <a:r>
              <a:rPr lang="en-US" altLang="zh-CN" dirty="0" err="1"/>
              <a:t>a[index</a:t>
            </a:r>
            <a:r>
              <a:rPr lang="en-US" altLang="zh-CN" dirty="0"/>
              <a:t>]=4+2</a:t>
            </a:r>
            <a:endParaRPr lang="en-US" altLang="zh-CN" dirty="0"/>
          </a:p>
          <a:p>
            <a:pPr lvl="1"/>
            <a:r>
              <a:rPr lang="en-US" altLang="zh-CN" dirty="0">
                <a:solidFill>
                  <a:srgbClr val="FF0000"/>
                </a:solidFill>
              </a:rPr>
              <a:t>Code sequence</a:t>
            </a:r>
            <a:r>
              <a:rPr lang="en-US" altLang="zh-CN" dirty="0"/>
              <a:t> in a hypothetical assembly language</a:t>
            </a:r>
            <a:endParaRPr lang="zh-CN" alt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238125"/>
            <a:ext cx="10968990" cy="1359535"/>
          </a:xfrm>
        </p:spPr>
        <p:txBody>
          <a:bodyPr>
            <a:normAutofit fontScale="90000"/>
          </a:bodyPr>
          <a:p>
            <a:r>
              <a:rPr lang="zh-CN" altLang="en-US"/>
              <a:t>推导（运用</a:t>
            </a:r>
            <a:r>
              <a:rPr lang="en-US" altLang="zh-CN"/>
              <a:t>BNF</a:t>
            </a:r>
            <a:r>
              <a:rPr lang="zh-CN" altLang="en-US"/>
              <a:t>规则）：</a:t>
            </a:r>
            <a:r>
              <a:rPr lang="zh-CN" altLang="en-US"/>
              <a:t>本节仅使用最左推导</a:t>
            </a:r>
            <a:br>
              <a:rPr lang="en-US" altLang="zh-CN"/>
            </a:br>
            <a:r>
              <a:rPr lang="en-US" altLang="zh-CN"/>
              <a:t>Derivation with BNF rules</a:t>
            </a:r>
            <a:br>
              <a:rPr lang="en-US" altLang="zh-CN"/>
            </a:br>
            <a:r>
              <a:rPr lang="en-US" altLang="zh-CN" sz="2700"/>
              <a:t>----only use left-most derivation in this chapter</a:t>
            </a:r>
            <a:endParaRPr lang="en-US" altLang="zh-CN" sz="2700"/>
          </a:p>
        </p:txBody>
      </p:sp>
      <p:sp>
        <p:nvSpPr>
          <p:cNvPr id="104" name="圆角矩形 103"/>
          <p:cNvSpPr/>
          <p:nvPr/>
        </p:nvSpPr>
        <p:spPr>
          <a:xfrm>
            <a:off x="201295" y="1749425"/>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4" name="圆角矩形 3"/>
          <p:cNvSpPr/>
          <p:nvPr/>
        </p:nvSpPr>
        <p:spPr>
          <a:xfrm>
            <a:off x="4274820" y="1525270"/>
            <a:ext cx="7812405" cy="43795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l"/>
            <a:r>
              <a:rPr lang="zh-CN" altLang="en-US" sz="1600"/>
              <a:t>文法</a:t>
            </a:r>
            <a:r>
              <a:rPr lang="en-US" altLang="zh-CN" sz="1600"/>
              <a:t>G[stmt] / Grammar G[stmt]</a:t>
            </a:r>
            <a:endParaRPr lang="en-US" altLang="zh-CN" sz="1600"/>
          </a:p>
          <a:p>
            <a:pPr algn="l"/>
            <a:r>
              <a:rPr lang="zh-CN" sz="1600"/>
              <a:t>（</a:t>
            </a:r>
            <a:r>
              <a:rPr lang="en-US" altLang="zh-CN" sz="1600"/>
              <a:t>6</a:t>
            </a:r>
            <a:r>
              <a:rPr lang="zh-CN" altLang="en-US" sz="1600"/>
              <a:t>）最左推导</a:t>
            </a:r>
            <a:r>
              <a:rPr lang="en-US" altLang="zh-CN" sz="1600"/>
              <a:t> / left-most derivation</a:t>
            </a:r>
            <a:endParaRPr lang="en-US" altLang="zh-CN" sz="1600"/>
          </a:p>
          <a:p>
            <a:pPr algn="l"/>
            <a:r>
              <a:rPr lang="en-US" altLang="zh-CN" sz="1600"/>
              <a:t>        </a:t>
            </a:r>
            <a:r>
              <a:rPr lang="zh-CN" altLang="en-US" sz="1600"/>
              <a:t>注意</a:t>
            </a:r>
            <a:r>
              <a:rPr lang="en-US" altLang="zh-CN" sz="1600"/>
              <a:t> / Notice</a:t>
            </a:r>
            <a:r>
              <a:rPr lang="zh-CN" altLang="en-US" sz="1600"/>
              <a:t>：推导技术其他内容在下一章介绍</a:t>
            </a:r>
            <a:endParaRPr lang="zh-CN" altLang="en-US" sz="1600"/>
          </a:p>
          <a:p>
            <a:pPr algn="l"/>
            <a:r>
              <a:rPr lang="zh-CN" altLang="en-US" sz="1600"/>
              <a:t> </a:t>
            </a:r>
            <a:r>
              <a:rPr lang="en-US" altLang="zh-CN" sz="1600"/>
              <a:t>                           / Next chapter will introduce details about derivation concept.</a:t>
            </a:r>
            <a:endParaRPr lang="en-US" altLang="zh-CN" sz="1600"/>
          </a:p>
          <a:p>
            <a:pPr algn="l"/>
            <a:r>
              <a:rPr lang="en-US" altLang="zh-CN" sz="1600"/>
              <a:t>    </a:t>
            </a:r>
            <a:r>
              <a:rPr lang="zh-CN" altLang="en-US" sz="1600">
                <a:highlight>
                  <a:srgbClr val="FFFF00"/>
                </a:highlight>
              </a:rPr>
              <a:t>例如</a:t>
            </a:r>
            <a:r>
              <a:rPr lang="en-US" altLang="zh-CN" sz="1600">
                <a:highlight>
                  <a:srgbClr val="FFFF00"/>
                </a:highlight>
              </a:rPr>
              <a:t> / e.g. </a:t>
            </a:r>
            <a:r>
              <a:rPr lang="zh-CN" altLang="en-US" sz="1600">
                <a:highlight>
                  <a:srgbClr val="FFFF00"/>
                </a:highlight>
              </a:rPr>
              <a:t>（最左非终结符替换</a:t>
            </a:r>
            <a:r>
              <a:rPr lang="en-US" altLang="zh-CN" sz="1600">
                <a:highlight>
                  <a:srgbClr val="FFFF00"/>
                </a:highlight>
              </a:rPr>
              <a:t> / replace the left-most non-terminal symbol</a:t>
            </a:r>
            <a:r>
              <a:rPr lang="zh-CN" altLang="en-US" sz="1600">
                <a:highlight>
                  <a:srgbClr val="FFFF00"/>
                </a:highlight>
              </a:rPr>
              <a:t>）</a:t>
            </a:r>
            <a:endParaRPr lang="zh-CN" altLang="en-US" sz="1600">
              <a:highlight>
                <a:srgbClr val="FFFF00"/>
              </a:highlight>
            </a:endParaRPr>
          </a:p>
          <a:p>
            <a:pPr algn="l"/>
            <a:r>
              <a:rPr lang="zh-CN" altLang="en-US" sz="1600">
                <a:highlight>
                  <a:srgbClr val="FFFF00"/>
                </a:highlight>
              </a:rPr>
              <a:t>【</a:t>
            </a:r>
            <a:r>
              <a:rPr lang="en-US" altLang="zh-CN" sz="1600">
                <a:highlight>
                  <a:srgbClr val="FFFF00"/>
                </a:highlight>
              </a:rPr>
              <a:t>example 1</a:t>
            </a:r>
            <a:r>
              <a:rPr lang="zh-CN" altLang="en-US" sz="1600">
                <a:highlight>
                  <a:srgbClr val="FFFF00"/>
                </a:highlight>
              </a:rPr>
              <a:t>】</a:t>
            </a:r>
            <a:r>
              <a:rPr lang="en-US" altLang="zh-CN" sz="1600">
                <a:highlight>
                  <a:srgbClr val="FFFF00"/>
                </a:highlight>
              </a:rPr>
              <a:t>stmt =&gt; do stmt while ( expr ) ;</a:t>
            </a:r>
            <a:endParaRPr lang="en-US" altLang="zh-CN" sz="1600">
              <a:highlight>
                <a:srgbClr val="FFFF00"/>
              </a:highlight>
            </a:endParaRPr>
          </a:p>
          <a:p>
            <a:pPr algn="l"/>
            <a:r>
              <a:rPr lang="zh-CN" altLang="en-US" sz="1600"/>
              <a:t>【</a:t>
            </a:r>
            <a:r>
              <a:rPr lang="en-US" altLang="zh-CN" sz="1600"/>
              <a:t>example 2</a:t>
            </a:r>
            <a:r>
              <a:rPr lang="zh-CN" altLang="en-US" sz="1600"/>
              <a:t>】</a:t>
            </a:r>
            <a:r>
              <a:rPr lang="en-US" altLang="zh-CN" sz="1600"/>
              <a:t>rel =&gt; rel &lt; add</a:t>
            </a:r>
            <a:endParaRPr lang="en-US" altLang="zh-CN" sz="1600"/>
          </a:p>
          <a:p>
            <a:pPr algn="l"/>
            <a:r>
              <a:rPr lang="zh-CN" altLang="en-US" sz="1600">
                <a:highlight>
                  <a:srgbClr val="00FFFF"/>
                </a:highlight>
              </a:rPr>
              <a:t>【</a:t>
            </a:r>
            <a:r>
              <a:rPr lang="en-US" altLang="zh-CN" sz="1600">
                <a:highlight>
                  <a:srgbClr val="00FFFF"/>
                </a:highlight>
              </a:rPr>
              <a:t>example 3</a:t>
            </a:r>
            <a:r>
              <a:rPr lang="zh-CN" altLang="en-US" sz="1600">
                <a:highlight>
                  <a:srgbClr val="00FFFF"/>
                </a:highlight>
              </a:rPr>
              <a:t>：从开始符出发的推导链</a:t>
            </a:r>
            <a:r>
              <a:rPr lang="en-US" altLang="zh-CN" sz="1600">
                <a:highlight>
                  <a:srgbClr val="00FFFF"/>
                </a:highlight>
              </a:rPr>
              <a:t> / chain of derivation from start symbol</a:t>
            </a:r>
            <a:r>
              <a:rPr lang="zh-CN" altLang="en-US" sz="1600">
                <a:highlight>
                  <a:srgbClr val="00FFFF"/>
                </a:highlight>
              </a:rPr>
              <a:t>】</a:t>
            </a:r>
            <a:endParaRPr lang="zh-CN" altLang="en-US" sz="1600"/>
          </a:p>
          <a:p>
            <a:pPr algn="l"/>
            <a:r>
              <a:rPr lang="en-US" altLang="zh-CN" sz="1600"/>
              <a:t>          </a:t>
            </a:r>
            <a:r>
              <a:rPr lang="en-US" altLang="zh-CN" sz="1600">
                <a:highlight>
                  <a:srgbClr val="00FF00"/>
                </a:highlight>
              </a:rPr>
              <a:t>stmt</a:t>
            </a:r>
            <a:r>
              <a:rPr lang="en-US" altLang="zh-CN" sz="1600"/>
              <a:t> =&gt; do </a:t>
            </a:r>
            <a:r>
              <a:rPr lang="en-US" altLang="zh-CN" sz="1600">
                <a:highlight>
                  <a:srgbClr val="00FF00"/>
                </a:highlight>
              </a:rPr>
              <a:t>stmt</a:t>
            </a:r>
            <a:r>
              <a:rPr lang="en-US" altLang="zh-CN" sz="1600"/>
              <a:t>  while  ( expr ) ;</a:t>
            </a:r>
            <a:endParaRPr lang="en-US" altLang="zh-CN" sz="1600"/>
          </a:p>
          <a:p>
            <a:pPr algn="l"/>
            <a:r>
              <a:rPr lang="en-US" altLang="zh-CN" sz="1600"/>
              <a:t>                  =&gt; do  </a:t>
            </a:r>
            <a:r>
              <a:rPr lang="en-US" altLang="zh-CN" sz="1600">
                <a:highlight>
                  <a:srgbClr val="00FF00"/>
                </a:highlight>
              </a:rPr>
              <a:t>expr ;</a:t>
            </a:r>
            <a:r>
              <a:rPr lang="en-US" altLang="zh-CN" sz="1600"/>
              <a:t> while ( expr ) ;</a:t>
            </a:r>
            <a:endParaRPr lang="en-US" altLang="zh-CN" sz="1600"/>
          </a:p>
          <a:p>
            <a:pPr algn="l"/>
            <a:r>
              <a:rPr lang="zh-CN" altLang="en-US" sz="1600">
                <a:highlight>
                  <a:srgbClr val="FF00FF"/>
                </a:highlight>
              </a:rPr>
              <a:t>【</a:t>
            </a:r>
            <a:r>
              <a:rPr lang="en-US" altLang="zh-CN" sz="1600">
                <a:highlight>
                  <a:srgbClr val="FF00FF"/>
                </a:highlight>
              </a:rPr>
              <a:t>example 4</a:t>
            </a:r>
            <a:r>
              <a:rPr lang="zh-CN" altLang="en-US" sz="1600">
                <a:highlight>
                  <a:srgbClr val="FF00FF"/>
                </a:highlight>
              </a:rPr>
              <a:t>】</a:t>
            </a:r>
            <a:r>
              <a:rPr lang="en-US" altLang="zh-CN" sz="1600">
                <a:highlight>
                  <a:srgbClr val="FF00FF"/>
                </a:highlight>
              </a:rPr>
              <a:t>do-while</a:t>
            </a:r>
            <a:r>
              <a:rPr lang="zh-CN" altLang="en-US" sz="1600">
                <a:highlight>
                  <a:srgbClr val="FF00FF"/>
                </a:highlight>
              </a:rPr>
              <a:t>嵌套</a:t>
            </a:r>
            <a:r>
              <a:rPr lang="en-US" altLang="zh-CN" sz="1600">
                <a:highlight>
                  <a:srgbClr val="FF00FF"/>
                </a:highlight>
              </a:rPr>
              <a:t> / do-while inside do-while</a:t>
            </a:r>
            <a:endParaRPr lang="zh-CN" altLang="en-US" sz="1600"/>
          </a:p>
          <a:p>
            <a:pPr algn="l"/>
            <a:r>
              <a:rPr lang="en-US" altLang="zh-CN" sz="1600"/>
              <a:t>          </a:t>
            </a:r>
            <a:r>
              <a:rPr lang="en-US" altLang="zh-CN" sz="1600">
                <a:highlight>
                  <a:srgbClr val="00FF00"/>
                </a:highlight>
              </a:rPr>
              <a:t>stmt</a:t>
            </a:r>
            <a:r>
              <a:rPr lang="en-US" altLang="zh-CN" sz="1600"/>
              <a:t> =&gt; do </a:t>
            </a:r>
            <a:r>
              <a:rPr lang="en-US" altLang="zh-CN" sz="1600">
                <a:highlight>
                  <a:srgbClr val="00FF00"/>
                </a:highlight>
              </a:rPr>
              <a:t>stmt</a:t>
            </a:r>
            <a:r>
              <a:rPr lang="en-US" altLang="zh-CN" sz="1600"/>
              <a:t>  while  ( expr ) ;</a:t>
            </a:r>
            <a:endParaRPr lang="en-US" altLang="zh-CN" sz="1600"/>
          </a:p>
          <a:p>
            <a:pPr algn="l"/>
            <a:r>
              <a:rPr lang="en-US" altLang="zh-CN" sz="1600"/>
              <a:t>                  =&gt;  do </a:t>
            </a:r>
            <a:r>
              <a:rPr lang="en-US" altLang="zh-CN" sz="1600">
                <a:highlight>
                  <a:srgbClr val="00FF00"/>
                </a:highlight>
              </a:rPr>
              <a:t> do stmt while  (expr ) ;</a:t>
            </a:r>
            <a:r>
              <a:rPr lang="en-US" altLang="zh-CN" sz="1600"/>
              <a:t> while ( expr ) ;</a:t>
            </a:r>
            <a:endParaRPr lang="en-US" altLang="zh-CN" sz="1600"/>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blinds(horizontal)">
                                      <p:cBhvr>
                                        <p:cTn id="15" dur="500"/>
                                        <p:tgtEl>
                                          <p:spTgt spid="4">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blinds(horizontal)">
                                      <p:cBhvr>
                                        <p:cTn id="18" dur="500"/>
                                        <p:tgtEl>
                                          <p:spTgt spid="4">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blinds(horizontal)">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blinds(horizontal)">
                                      <p:cBhvr>
                                        <p:cTn id="26" dur="500"/>
                                        <p:tgtEl>
                                          <p:spTgt spid="4">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blinds(horizontal)">
                                      <p:cBhvr>
                                        <p:cTn id="29" dur="500"/>
                                        <p:tgtEl>
                                          <p:spTgt spid="4">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blinds(horizontal)">
                                      <p:cBhvr>
                                        <p:cTn id="34" dur="500"/>
                                        <p:tgtEl>
                                          <p:spTgt spid="4">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blinds(horizontal)">
                                      <p:cBhvr>
                                        <p:cTn id="39" dur="500"/>
                                        <p:tgtEl>
                                          <p:spTgt spid="4">
                                            <p:txEl>
                                              <p:pRg st="7" end="7"/>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blinds(horizontal)">
                                      <p:cBhvr>
                                        <p:cTn id="42" dur="500"/>
                                        <p:tgtEl>
                                          <p:spTgt spid="4">
                                            <p:txEl>
                                              <p:pRg st="8" end="8"/>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animEffect transition="in" filter="blinds(horizontal)">
                                      <p:cBhvr>
                                        <p:cTn id="45" dur="500"/>
                                        <p:tgtEl>
                                          <p:spTgt spid="4">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4">
                                            <p:txEl>
                                              <p:pRg st="10" end="10"/>
                                            </p:txEl>
                                          </p:spTgt>
                                        </p:tgtEl>
                                        <p:attrNameLst>
                                          <p:attrName>style.visibility</p:attrName>
                                        </p:attrNameLst>
                                      </p:cBhvr>
                                      <p:to>
                                        <p:strVal val="visible"/>
                                      </p:to>
                                    </p:set>
                                    <p:animEffect transition="in" filter="blinds(horizontal)">
                                      <p:cBhvr>
                                        <p:cTn id="50" dur="500"/>
                                        <p:tgtEl>
                                          <p:spTgt spid="4">
                                            <p:txEl>
                                              <p:pRg st="10" end="10"/>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4">
                                            <p:txEl>
                                              <p:pRg st="11" end="11"/>
                                            </p:txEl>
                                          </p:spTgt>
                                        </p:tgtEl>
                                        <p:attrNameLst>
                                          <p:attrName>style.visibility</p:attrName>
                                        </p:attrNameLst>
                                      </p:cBhvr>
                                      <p:to>
                                        <p:strVal val="visible"/>
                                      </p:to>
                                    </p:set>
                                    <p:animEffect transition="in" filter="blinds(horizontal)">
                                      <p:cBhvr>
                                        <p:cTn id="53" dur="500"/>
                                        <p:tgtEl>
                                          <p:spTgt spid="4">
                                            <p:txEl>
                                              <p:pRg st="11" end="11"/>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4">
                                            <p:txEl>
                                              <p:pRg st="12" end="12"/>
                                            </p:txEl>
                                          </p:spTgt>
                                        </p:tgtEl>
                                        <p:attrNameLst>
                                          <p:attrName>style.visibility</p:attrName>
                                        </p:attrNameLst>
                                      </p:cBhvr>
                                      <p:to>
                                        <p:strVal val="visible"/>
                                      </p:to>
                                    </p:set>
                                    <p:animEffect transition="in" filter="blinds(horizontal)">
                                      <p:cBhvr>
                                        <p:cTn id="56"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52225"/>
          <p:cNvSpPr>
            <a:spLocks noGrp="1"/>
          </p:cNvSpPr>
          <p:nvPr>
            <p:ph type="title"/>
          </p:nvPr>
        </p:nvSpPr>
        <p:spPr>
          <a:xfrm>
            <a:off x="608330" y="608330"/>
            <a:ext cx="10968990" cy="1134745"/>
          </a:xfrm>
        </p:spPr>
        <p:txBody>
          <a:bodyPr anchor="ctr" anchorCtr="0">
            <a:normAutofit fontScale="90000"/>
          </a:bodyPr>
          <a:p>
            <a:r>
              <a:rPr lang="en-US" altLang="zh-CN" dirty="0"/>
              <a:t>A possible code sequence</a:t>
            </a:r>
            <a:br>
              <a:rPr lang="en-US" altLang="zh-CN" dirty="0"/>
            </a:br>
            <a:r>
              <a:rPr lang="en-US" altLang="zh-CN" dirty="0"/>
              <a:t>/ </a:t>
            </a:r>
            <a:r>
              <a:rPr lang="zh-CN" altLang="en-US" dirty="0"/>
              <a:t>假定汇编语言的结果</a:t>
            </a:r>
            <a:br>
              <a:rPr lang="zh-CN" altLang="en-US" dirty="0"/>
            </a:br>
            <a:r>
              <a:rPr lang="zh-CN" altLang="en-US" sz="2200">
                <a:sym typeface="+mn-ea"/>
              </a:rPr>
              <a:t>（</a:t>
            </a:r>
            <a:r>
              <a:rPr lang="en-US" altLang="zh-CN" sz="2200">
                <a:sym typeface="+mn-ea"/>
              </a:rPr>
              <a:t>from slides of Prof. Kenneth Louden</a:t>
            </a:r>
            <a:r>
              <a:rPr lang="zh-CN" altLang="en-US" sz="2200">
                <a:sym typeface="+mn-ea"/>
              </a:rPr>
              <a:t>）</a:t>
            </a:r>
            <a:br>
              <a:rPr lang="zh-CN" altLang="en-US" dirty="0"/>
            </a:br>
            <a:endParaRPr lang="zh-CN" altLang="en-US" dirty="0"/>
          </a:p>
        </p:txBody>
      </p:sp>
      <p:sp>
        <p:nvSpPr>
          <p:cNvPr id="52226" name="矩形 52227"/>
          <p:cNvSpPr/>
          <p:nvPr/>
        </p:nvSpPr>
        <p:spPr>
          <a:xfrm>
            <a:off x="2640013" y="3068638"/>
            <a:ext cx="2087562" cy="792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a:r>
              <a:rPr lang="en-US" altLang="zh-CN" err="1">
                <a:latin typeface="Times New Roman" panose="02020603050405020304" charset="0"/>
              </a:rPr>
              <a:t>a[index</a:t>
            </a:r>
            <a:r>
              <a:rPr lang="en-US" altLang="zh-CN">
                <a:latin typeface="Times New Roman" panose="02020603050405020304" charset="0"/>
              </a:rPr>
              <a:t>]=6</a:t>
            </a:r>
            <a:endParaRPr lang="en-US" altLang="zh-CN">
              <a:latin typeface="Times New Roman" panose="02020603050405020304" charset="0"/>
            </a:endParaRPr>
          </a:p>
        </p:txBody>
      </p:sp>
      <p:sp>
        <p:nvSpPr>
          <p:cNvPr id="52227" name="矩形 52228"/>
          <p:cNvSpPr/>
          <p:nvPr/>
        </p:nvSpPr>
        <p:spPr>
          <a:xfrm>
            <a:off x="6527800" y="2276475"/>
            <a:ext cx="2087563" cy="252095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a:latin typeface="Times New Roman" panose="02020603050405020304" charset="0"/>
              </a:rPr>
              <a:t>MOV R0, index</a:t>
            </a:r>
            <a:endParaRPr lang="en-US" altLang="zh-CN">
              <a:latin typeface="Times New Roman" panose="02020603050405020304" charset="0"/>
            </a:endParaRPr>
          </a:p>
          <a:p>
            <a:r>
              <a:rPr lang="en-US" altLang="zh-CN">
                <a:latin typeface="Times New Roman" panose="02020603050405020304" charset="0"/>
              </a:rPr>
              <a:t>MUL R0,2</a:t>
            </a:r>
            <a:endParaRPr lang="en-US" altLang="zh-CN">
              <a:latin typeface="Times New Roman" panose="02020603050405020304" charset="0"/>
            </a:endParaRPr>
          </a:p>
          <a:p>
            <a:r>
              <a:rPr lang="en-US" altLang="zh-CN">
                <a:latin typeface="Times New Roman" panose="02020603050405020304" charset="0"/>
              </a:rPr>
              <a:t>MOV R1,&amp;a</a:t>
            </a:r>
            <a:endParaRPr lang="en-US" altLang="zh-CN">
              <a:latin typeface="Times New Roman" panose="02020603050405020304" charset="0"/>
            </a:endParaRPr>
          </a:p>
          <a:p>
            <a:r>
              <a:rPr lang="en-US" altLang="zh-CN">
                <a:latin typeface="Times New Roman" panose="02020603050405020304" charset="0"/>
              </a:rPr>
              <a:t>ADD R1,R0</a:t>
            </a:r>
            <a:endParaRPr lang="en-US" altLang="zh-CN">
              <a:latin typeface="Times New Roman" panose="02020603050405020304" charset="0"/>
            </a:endParaRPr>
          </a:p>
          <a:p>
            <a:r>
              <a:rPr lang="en-US" altLang="zh-CN">
                <a:latin typeface="Times New Roman" panose="02020603050405020304" charset="0"/>
              </a:rPr>
              <a:t>MOV *R1,6</a:t>
            </a:r>
            <a:endParaRPr lang="en-US" altLang="zh-CN">
              <a:latin typeface="Times New Roman" panose="02020603050405020304" charset="0"/>
            </a:endParaRPr>
          </a:p>
        </p:txBody>
      </p:sp>
      <p:sp>
        <p:nvSpPr>
          <p:cNvPr id="52228" name="直接连接符 52229"/>
          <p:cNvSpPr/>
          <p:nvPr/>
        </p:nvSpPr>
        <p:spPr>
          <a:xfrm>
            <a:off x="4943475" y="3429000"/>
            <a:ext cx="1439863" cy="0"/>
          </a:xfrm>
          <a:prstGeom prst="line">
            <a:avLst/>
          </a:prstGeom>
          <a:ln w="9525" cap="flat" cmpd="sng">
            <a:solidFill>
              <a:schemeClr val="tx1"/>
            </a:solidFill>
            <a:prstDash val="solid"/>
            <a:round/>
            <a:headEnd type="none" w="med" len="med"/>
            <a:tailEnd type="triangle" w="med" len="med"/>
          </a:ln>
        </p:spPr>
      </p:sp>
      <p:sp>
        <p:nvSpPr>
          <p:cNvPr id="52229" name="文本框 52230">
            <a:hlinkClick r:id="rId1" action="ppaction://hlinksldjump"/>
          </p:cNvPr>
          <p:cNvSpPr txBox="1"/>
          <p:nvPr/>
        </p:nvSpPr>
        <p:spPr>
          <a:xfrm>
            <a:off x="8904288" y="6308725"/>
            <a:ext cx="1655762" cy="368300"/>
          </a:xfrm>
          <a:prstGeom prst="rect">
            <a:avLst/>
          </a:prstGeom>
          <a:noFill/>
          <a:ln w="9525">
            <a:noFill/>
          </a:ln>
        </p:spPr>
        <p:txBody>
          <a:bodyPr anchor="t" anchorCtr="0">
            <a:spAutoFit/>
          </a:bodyPr>
          <a:p>
            <a:pPr>
              <a:spcBef>
                <a:spcPct val="50000"/>
              </a:spcBef>
            </a:pPr>
            <a:r>
              <a:rPr lang="en-US" altLang="zh-CN" b="1">
                <a:latin typeface="Times New Roman" panose="02020603050405020304" charset="0"/>
              </a:rPr>
              <a:t>RETURN</a:t>
            </a:r>
            <a:endParaRPr lang="en-US" altLang="zh-CN" b="1">
              <a:latin typeface="Times New Roman" panose="020206030504050203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标题 53249"/>
          <p:cNvSpPr>
            <a:spLocks noGrp="1"/>
          </p:cNvSpPr>
          <p:nvPr>
            <p:ph type="title"/>
          </p:nvPr>
        </p:nvSpPr>
        <p:spPr>
          <a:xfrm>
            <a:off x="608330" y="309245"/>
            <a:ext cx="10968990" cy="1004570"/>
          </a:xfrm>
        </p:spPr>
        <p:txBody>
          <a:bodyPr anchor="ctr" anchorCtr="0">
            <a:normAutofit fontScale="90000"/>
          </a:bodyPr>
          <a:p>
            <a:r>
              <a:rPr lang="en-US" altLang="zh-CN" dirty="0"/>
              <a:t>The Target Code Optimizer</a:t>
            </a:r>
            <a:br>
              <a:rPr lang="en-US" altLang="zh-CN" dirty="0"/>
            </a:br>
            <a:r>
              <a:rPr lang="en-US" altLang="zh-CN" dirty="0"/>
              <a:t>/ </a:t>
            </a:r>
            <a:r>
              <a:rPr lang="zh-CN" altLang="en-US" dirty="0"/>
              <a:t>目标机代码优化</a:t>
            </a:r>
            <a:br>
              <a:rPr lang="zh-CN" altLang="en-US" dirty="0"/>
            </a:br>
            <a:r>
              <a:rPr lang="zh-CN" altLang="en-US" sz="2200">
                <a:sym typeface="+mn-ea"/>
              </a:rPr>
              <a:t>（</a:t>
            </a:r>
            <a:r>
              <a:rPr lang="en-US" altLang="zh-CN" sz="2200">
                <a:sym typeface="+mn-ea"/>
              </a:rPr>
              <a:t>from slides of Prof. Kenneth Louden</a:t>
            </a:r>
            <a:r>
              <a:rPr lang="zh-CN" altLang="en-US" sz="2200">
                <a:sym typeface="+mn-ea"/>
              </a:rPr>
              <a:t>）</a:t>
            </a:r>
            <a:endParaRPr lang="zh-CN" altLang="en-US" sz="2200" dirty="0">
              <a:sym typeface="+mn-ea"/>
            </a:endParaRPr>
          </a:p>
        </p:txBody>
      </p:sp>
      <p:sp>
        <p:nvSpPr>
          <p:cNvPr id="53250" name="文本占位符 53250"/>
          <p:cNvSpPr>
            <a:spLocks noGrp="1"/>
          </p:cNvSpPr>
          <p:nvPr>
            <p:ph idx="1"/>
          </p:nvPr>
        </p:nvSpPr>
        <p:spPr>
          <a:xfrm>
            <a:off x="2209800" y="1981200"/>
            <a:ext cx="7772400" cy="2671763"/>
          </a:xfrm>
        </p:spPr>
        <p:txBody>
          <a:bodyPr anchor="t" anchorCtr="0"/>
          <a:p>
            <a:r>
              <a:rPr lang="en-US" altLang="zh-CN" dirty="0"/>
              <a:t>It improves the target code generated by the code generator:</a:t>
            </a:r>
            <a:endParaRPr lang="en-US" altLang="zh-CN" dirty="0"/>
          </a:p>
          <a:p>
            <a:pPr lvl="1"/>
            <a:r>
              <a:rPr lang="en-US" altLang="zh-CN" dirty="0">
                <a:solidFill>
                  <a:srgbClr val="FF0000"/>
                </a:solidFill>
              </a:rPr>
              <a:t>Address modes</a:t>
            </a:r>
            <a:r>
              <a:rPr lang="en-US" altLang="zh-CN" dirty="0"/>
              <a:t> choosing / </a:t>
            </a:r>
            <a:r>
              <a:rPr lang="zh-CN" altLang="en-US" dirty="0"/>
              <a:t>选择适当的寻址模式</a:t>
            </a:r>
            <a:endParaRPr lang="en-US" altLang="zh-CN" dirty="0"/>
          </a:p>
          <a:p>
            <a:pPr lvl="1"/>
            <a:r>
              <a:rPr lang="en-US" altLang="zh-CN" dirty="0"/>
              <a:t> </a:t>
            </a:r>
            <a:r>
              <a:rPr lang="en-US" altLang="zh-CN" dirty="0">
                <a:solidFill>
                  <a:srgbClr val="FF0000"/>
                </a:solidFill>
              </a:rPr>
              <a:t>Instructions replacing /</a:t>
            </a:r>
            <a:r>
              <a:rPr lang="zh-CN" altLang="en-US" dirty="0">
                <a:solidFill>
                  <a:srgbClr val="FF0000"/>
                </a:solidFill>
              </a:rPr>
              <a:t>指令替换</a:t>
            </a:r>
            <a:endParaRPr lang="en-US" altLang="zh-CN" dirty="0">
              <a:solidFill>
                <a:srgbClr val="FF0000"/>
              </a:solidFill>
            </a:endParaRPr>
          </a:p>
          <a:p>
            <a:pPr lvl="1"/>
            <a:r>
              <a:rPr lang="en-US" altLang="zh-CN" dirty="0"/>
              <a:t> As well as </a:t>
            </a:r>
            <a:r>
              <a:rPr lang="en-US" altLang="zh-CN" dirty="0">
                <a:solidFill>
                  <a:srgbClr val="FF0000"/>
                </a:solidFill>
              </a:rPr>
              <a:t>redundant eliminating / </a:t>
            </a:r>
            <a:r>
              <a:rPr lang="zh-CN" altLang="en-US" dirty="0">
                <a:solidFill>
                  <a:srgbClr val="FF0000"/>
                </a:solidFill>
              </a:rPr>
              <a:t>冗余</a:t>
            </a:r>
            <a:r>
              <a:rPr lang="zh-CN" altLang="en-US" dirty="0">
                <a:solidFill>
                  <a:srgbClr val="FF0000"/>
                </a:solidFill>
              </a:rPr>
              <a:t>消除</a:t>
            </a:r>
            <a:endParaRPr lang="zh-CN" altLang="en-US" dirty="0">
              <a:solidFill>
                <a:srgbClr val="FF0000"/>
              </a:solidFill>
            </a:endParaRPr>
          </a:p>
        </p:txBody>
      </p:sp>
      <p:sp>
        <p:nvSpPr>
          <p:cNvPr id="53251" name="矩形 53251"/>
          <p:cNvSpPr/>
          <p:nvPr/>
        </p:nvSpPr>
        <p:spPr>
          <a:xfrm>
            <a:off x="3360738" y="4724400"/>
            <a:ext cx="2087562" cy="172878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sz="2000">
                <a:latin typeface="Times New Roman" panose="02020603050405020304" charset="0"/>
              </a:rPr>
              <a:t>MOV R0, index</a:t>
            </a:r>
            <a:endParaRPr lang="en-US" altLang="zh-CN" sz="2000">
              <a:latin typeface="Times New Roman" panose="02020603050405020304" charset="0"/>
            </a:endParaRPr>
          </a:p>
          <a:p>
            <a:r>
              <a:rPr lang="en-US" altLang="zh-CN" sz="2000">
                <a:latin typeface="Times New Roman" panose="02020603050405020304" charset="0"/>
              </a:rPr>
              <a:t>MUL R0,2</a:t>
            </a:r>
            <a:endParaRPr lang="en-US" altLang="zh-CN" sz="2000">
              <a:latin typeface="Times New Roman" panose="02020603050405020304" charset="0"/>
            </a:endParaRPr>
          </a:p>
          <a:p>
            <a:r>
              <a:rPr lang="en-US" altLang="zh-CN" sz="2000">
                <a:latin typeface="Times New Roman" panose="02020603050405020304" charset="0"/>
              </a:rPr>
              <a:t>MOV R1,&amp;a</a:t>
            </a:r>
            <a:endParaRPr lang="en-US" altLang="zh-CN" sz="2000">
              <a:latin typeface="Times New Roman" panose="02020603050405020304" charset="0"/>
            </a:endParaRPr>
          </a:p>
          <a:p>
            <a:r>
              <a:rPr lang="en-US" altLang="zh-CN" sz="2000">
                <a:latin typeface="Times New Roman" panose="02020603050405020304" charset="0"/>
              </a:rPr>
              <a:t>ADD R1,R0</a:t>
            </a:r>
            <a:endParaRPr lang="en-US" altLang="zh-CN" sz="2000">
              <a:latin typeface="Times New Roman" panose="02020603050405020304" charset="0"/>
            </a:endParaRPr>
          </a:p>
          <a:p>
            <a:r>
              <a:rPr lang="en-US" altLang="zh-CN" sz="2000">
                <a:latin typeface="Times New Roman" panose="02020603050405020304" charset="0"/>
              </a:rPr>
              <a:t>MOV *R1,6</a:t>
            </a:r>
            <a:endParaRPr lang="en-US" altLang="zh-CN" sz="2000">
              <a:latin typeface="Times New Roman" panose="02020603050405020304" charset="0"/>
            </a:endParaRPr>
          </a:p>
        </p:txBody>
      </p:sp>
      <p:sp>
        <p:nvSpPr>
          <p:cNvPr id="53252" name="矩形 53252"/>
          <p:cNvSpPr/>
          <p:nvPr/>
        </p:nvSpPr>
        <p:spPr>
          <a:xfrm>
            <a:off x="6961188" y="4724400"/>
            <a:ext cx="2087562" cy="172878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sz="2000">
                <a:latin typeface="Times New Roman" panose="02020603050405020304" charset="0"/>
              </a:rPr>
              <a:t>MOV R0, index</a:t>
            </a:r>
            <a:endParaRPr lang="en-US" altLang="zh-CN" sz="2000">
              <a:latin typeface="Times New Roman" panose="02020603050405020304" charset="0"/>
            </a:endParaRPr>
          </a:p>
          <a:p>
            <a:r>
              <a:rPr lang="en-US" altLang="zh-CN" sz="2000">
                <a:latin typeface="Times New Roman" panose="02020603050405020304" charset="0"/>
              </a:rPr>
              <a:t>SHL R0</a:t>
            </a:r>
            <a:endParaRPr lang="en-US" altLang="zh-CN" sz="2000">
              <a:latin typeface="Times New Roman" panose="02020603050405020304" charset="0"/>
            </a:endParaRPr>
          </a:p>
          <a:p>
            <a:r>
              <a:rPr lang="en-US" altLang="zh-CN" sz="2000">
                <a:latin typeface="Times New Roman" panose="02020603050405020304" charset="0"/>
              </a:rPr>
              <a:t>MOV &amp;a[R1],6</a:t>
            </a:r>
            <a:endParaRPr lang="en-US" altLang="zh-CN" sz="2000">
              <a:latin typeface="Times New Roman" panose="02020603050405020304" charset="0"/>
            </a:endParaRPr>
          </a:p>
        </p:txBody>
      </p:sp>
      <p:sp>
        <p:nvSpPr>
          <p:cNvPr id="53253" name="直接连接符 53253"/>
          <p:cNvSpPr/>
          <p:nvPr/>
        </p:nvSpPr>
        <p:spPr>
          <a:xfrm>
            <a:off x="5664200" y="5516563"/>
            <a:ext cx="1152525" cy="0"/>
          </a:xfrm>
          <a:prstGeom prst="line">
            <a:avLst/>
          </a:prstGeom>
          <a:ln w="9525" cap="flat" cmpd="sng">
            <a:solidFill>
              <a:schemeClr val="tx1"/>
            </a:solidFill>
            <a:prstDash val="solid"/>
            <a:round/>
            <a:headEnd type="none" w="med" len="med"/>
            <a:tailEnd type="triangle" w="med" len="med"/>
          </a:ln>
        </p:spPr>
      </p:sp>
      <p:sp>
        <p:nvSpPr>
          <p:cNvPr id="53254" name="文本框 53254">
            <a:hlinkClick r:id="rId1" action="ppaction://hlinksldjump"/>
          </p:cNvPr>
          <p:cNvSpPr txBox="1"/>
          <p:nvPr/>
        </p:nvSpPr>
        <p:spPr>
          <a:xfrm>
            <a:off x="9336088" y="6237288"/>
            <a:ext cx="1152525" cy="368300"/>
          </a:xfrm>
          <a:prstGeom prst="rect">
            <a:avLst/>
          </a:prstGeom>
          <a:noFill/>
          <a:ln w="9525">
            <a:noFill/>
          </a:ln>
        </p:spPr>
        <p:txBody>
          <a:bodyPr anchor="t" anchorCtr="0">
            <a:spAutoFit/>
          </a:bodyPr>
          <a:p>
            <a:pPr>
              <a:spcBef>
                <a:spcPct val="50000"/>
              </a:spcBef>
            </a:pPr>
            <a:r>
              <a:rPr lang="en-US" altLang="zh-CN" b="1">
                <a:latin typeface="Times New Roman" panose="02020603050405020304" charset="0"/>
              </a:rPr>
              <a:t>BACK</a:t>
            </a:r>
            <a:endParaRPr lang="en-US" altLang="zh-CN" b="1">
              <a:latin typeface="Times New Roman" panose="0202060305040502030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龙书第二章剩余部分</a:t>
            </a:r>
            <a:br>
              <a:rPr lang="zh-CN" altLang="en-US"/>
            </a:br>
            <a:r>
              <a:rPr lang="en-US" altLang="zh-CN"/>
              <a:t>Rest part of Dragon book Chapter 2</a:t>
            </a:r>
            <a:endParaRPr lang="en-US" altLang="zh-CN"/>
          </a:p>
        </p:txBody>
      </p:sp>
      <p:sp>
        <p:nvSpPr>
          <p:cNvPr id="3" name="内容占位符 2"/>
          <p:cNvSpPr>
            <a:spLocks noGrp="1"/>
          </p:cNvSpPr>
          <p:nvPr>
            <p:ph idx="1"/>
          </p:nvPr>
        </p:nvSpPr>
        <p:spPr/>
        <p:txBody>
          <a:bodyPr/>
          <a:p>
            <a:endParaRPr lang="zh-CN" altLang="en-US"/>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4" name="图片 8193"/>
          <p:cNvPicPr>
            <a:picLocks noChangeAspect="1"/>
          </p:cNvPicPr>
          <p:nvPr/>
        </p:nvPicPr>
        <p:blipFill>
          <a:blip r:embed="rId1"/>
          <a:stretch>
            <a:fillRect/>
          </a:stretch>
        </p:blipFill>
        <p:spPr>
          <a:xfrm>
            <a:off x="1752600" y="1295400"/>
            <a:ext cx="8534400" cy="3668713"/>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图片 9217"/>
          <p:cNvPicPr>
            <a:picLocks noChangeAspect="1"/>
          </p:cNvPicPr>
          <p:nvPr/>
        </p:nvPicPr>
        <p:blipFill>
          <a:blip r:embed="rId1"/>
          <a:stretch>
            <a:fillRect/>
          </a:stretch>
        </p:blipFill>
        <p:spPr>
          <a:xfrm>
            <a:off x="1524000" y="1676400"/>
            <a:ext cx="8867775" cy="3432175"/>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2" name="图片 10241"/>
          <p:cNvPicPr>
            <a:picLocks noChangeAspect="1"/>
          </p:cNvPicPr>
          <p:nvPr/>
        </p:nvPicPr>
        <p:blipFill>
          <a:blip r:embed="rId1"/>
          <a:stretch>
            <a:fillRect/>
          </a:stretch>
        </p:blipFill>
        <p:spPr>
          <a:xfrm>
            <a:off x="1676400" y="1066800"/>
            <a:ext cx="8740775" cy="4081463"/>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图片 11265"/>
          <p:cNvPicPr>
            <a:picLocks noChangeAspect="1"/>
          </p:cNvPicPr>
          <p:nvPr/>
        </p:nvPicPr>
        <p:blipFill>
          <a:blip r:embed="rId1"/>
          <a:stretch>
            <a:fillRect/>
          </a:stretch>
        </p:blipFill>
        <p:spPr>
          <a:xfrm>
            <a:off x="1828800" y="1143000"/>
            <a:ext cx="8239125" cy="4606925"/>
          </a:xfrm>
          <a:prstGeom prst="rect">
            <a:avLst/>
          </a:prstGeom>
          <a:noFill/>
          <a:ln w="9525">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90" name="图片 12289"/>
          <p:cNvPicPr>
            <a:picLocks noChangeAspect="1"/>
          </p:cNvPicPr>
          <p:nvPr/>
        </p:nvPicPr>
        <p:blipFill>
          <a:blip r:embed="rId1"/>
          <a:stretch>
            <a:fillRect/>
          </a:stretch>
        </p:blipFill>
        <p:spPr>
          <a:xfrm>
            <a:off x="2209800" y="914400"/>
            <a:ext cx="7480300" cy="4846638"/>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4" name="图片 13313"/>
          <p:cNvPicPr>
            <a:picLocks noChangeAspect="1"/>
          </p:cNvPicPr>
          <p:nvPr/>
        </p:nvPicPr>
        <p:blipFill>
          <a:blip r:embed="rId1"/>
          <a:stretch>
            <a:fillRect/>
          </a:stretch>
        </p:blipFill>
        <p:spPr>
          <a:xfrm>
            <a:off x="1524000" y="1231900"/>
            <a:ext cx="9144000" cy="4567238"/>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8" name="图片 14337"/>
          <p:cNvPicPr>
            <a:picLocks noChangeAspect="1"/>
          </p:cNvPicPr>
          <p:nvPr/>
        </p:nvPicPr>
        <p:blipFill>
          <a:blip r:embed="rId1"/>
          <a:stretch>
            <a:fillRect/>
          </a:stretch>
        </p:blipFill>
        <p:spPr>
          <a:xfrm>
            <a:off x="2438400" y="0"/>
            <a:ext cx="7239000" cy="6608763"/>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238125"/>
            <a:ext cx="10968990" cy="1359535"/>
          </a:xfrm>
        </p:spPr>
        <p:txBody>
          <a:bodyPr>
            <a:normAutofit fontScale="90000"/>
          </a:bodyPr>
          <a:p>
            <a:r>
              <a:rPr lang="zh-CN" altLang="en-US"/>
              <a:t>推导（运用</a:t>
            </a:r>
            <a:r>
              <a:rPr lang="en-US" altLang="zh-CN"/>
              <a:t>BNF</a:t>
            </a:r>
            <a:r>
              <a:rPr lang="zh-CN" altLang="en-US"/>
              <a:t>规则）：本节仅使用最左推导</a:t>
            </a:r>
            <a:br>
              <a:rPr lang="en-US" altLang="zh-CN"/>
            </a:br>
            <a:r>
              <a:rPr lang="en-US" altLang="zh-CN"/>
              <a:t>Derivation with BNF rules</a:t>
            </a:r>
            <a:r>
              <a:rPr lang="zh-CN" altLang="en-US"/>
              <a:t>（无动画）</a:t>
            </a:r>
            <a:br>
              <a:rPr lang="en-US" altLang="zh-CN"/>
            </a:br>
            <a:r>
              <a:rPr lang="en-US" altLang="zh-CN" sz="2700"/>
              <a:t>----only use left-most derivation in this chapter</a:t>
            </a:r>
            <a:endParaRPr lang="en-US" altLang="zh-CN" sz="2700"/>
          </a:p>
        </p:txBody>
      </p:sp>
      <p:sp>
        <p:nvSpPr>
          <p:cNvPr id="104" name="圆角矩形 103"/>
          <p:cNvSpPr/>
          <p:nvPr/>
        </p:nvSpPr>
        <p:spPr>
          <a:xfrm>
            <a:off x="201295" y="1749425"/>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4" name="圆角矩形 3"/>
          <p:cNvSpPr/>
          <p:nvPr/>
        </p:nvSpPr>
        <p:spPr>
          <a:xfrm>
            <a:off x="4274820" y="1525270"/>
            <a:ext cx="7812405" cy="43795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l"/>
            <a:r>
              <a:rPr lang="zh-CN" altLang="en-US" sz="1600"/>
              <a:t>文法</a:t>
            </a:r>
            <a:r>
              <a:rPr lang="en-US" altLang="zh-CN" sz="1600"/>
              <a:t>G[stmt] / Grammar G[stmt]</a:t>
            </a:r>
            <a:endParaRPr lang="en-US" altLang="zh-CN" sz="1600"/>
          </a:p>
          <a:p>
            <a:pPr algn="l"/>
            <a:r>
              <a:rPr lang="zh-CN" sz="1600"/>
              <a:t>（</a:t>
            </a:r>
            <a:r>
              <a:rPr lang="en-US" altLang="zh-CN" sz="1600"/>
              <a:t>6</a:t>
            </a:r>
            <a:r>
              <a:rPr lang="zh-CN" altLang="en-US" sz="1600"/>
              <a:t>）最左推导</a:t>
            </a:r>
            <a:r>
              <a:rPr lang="en-US" altLang="zh-CN" sz="1600"/>
              <a:t> / left-most derivation</a:t>
            </a:r>
            <a:endParaRPr lang="en-US" altLang="zh-CN" sz="1600"/>
          </a:p>
          <a:p>
            <a:pPr algn="l"/>
            <a:r>
              <a:rPr lang="en-US" altLang="zh-CN" sz="1600"/>
              <a:t>        </a:t>
            </a:r>
            <a:r>
              <a:rPr lang="zh-CN" altLang="en-US" sz="1600"/>
              <a:t>注意</a:t>
            </a:r>
            <a:r>
              <a:rPr lang="en-US" altLang="zh-CN" sz="1600"/>
              <a:t> / Notice</a:t>
            </a:r>
            <a:r>
              <a:rPr lang="zh-CN" altLang="en-US" sz="1600"/>
              <a:t>：推导技术其他内容在下一章介绍</a:t>
            </a:r>
            <a:endParaRPr lang="zh-CN" altLang="en-US" sz="1600"/>
          </a:p>
          <a:p>
            <a:pPr algn="l"/>
            <a:r>
              <a:rPr lang="zh-CN" altLang="en-US" sz="1600"/>
              <a:t> </a:t>
            </a:r>
            <a:r>
              <a:rPr lang="en-US" altLang="zh-CN" sz="1600"/>
              <a:t>                           / Next chapter will introduce details about derivation concept.</a:t>
            </a:r>
            <a:endParaRPr lang="en-US" altLang="zh-CN" sz="1600"/>
          </a:p>
          <a:p>
            <a:pPr algn="l"/>
            <a:r>
              <a:rPr lang="en-US" altLang="zh-CN" sz="1600"/>
              <a:t>    </a:t>
            </a:r>
            <a:r>
              <a:rPr lang="zh-CN" altLang="en-US" sz="1600">
                <a:highlight>
                  <a:srgbClr val="FFFF00"/>
                </a:highlight>
              </a:rPr>
              <a:t>例如</a:t>
            </a:r>
            <a:r>
              <a:rPr lang="en-US" altLang="zh-CN" sz="1600">
                <a:highlight>
                  <a:srgbClr val="FFFF00"/>
                </a:highlight>
              </a:rPr>
              <a:t> / e.g. </a:t>
            </a:r>
            <a:r>
              <a:rPr lang="zh-CN" altLang="en-US" sz="1600">
                <a:highlight>
                  <a:srgbClr val="FFFF00"/>
                </a:highlight>
              </a:rPr>
              <a:t>（最左非终结符替换</a:t>
            </a:r>
            <a:r>
              <a:rPr lang="en-US" altLang="zh-CN" sz="1600">
                <a:highlight>
                  <a:srgbClr val="FFFF00"/>
                </a:highlight>
              </a:rPr>
              <a:t> / replace the left-most non-terminal symbol</a:t>
            </a:r>
            <a:r>
              <a:rPr lang="zh-CN" altLang="en-US" sz="1600">
                <a:highlight>
                  <a:srgbClr val="FFFF00"/>
                </a:highlight>
              </a:rPr>
              <a:t>）</a:t>
            </a:r>
            <a:endParaRPr lang="zh-CN" altLang="en-US" sz="1600">
              <a:highlight>
                <a:srgbClr val="FFFF00"/>
              </a:highlight>
            </a:endParaRPr>
          </a:p>
          <a:p>
            <a:pPr algn="l"/>
            <a:r>
              <a:rPr lang="zh-CN" altLang="en-US" sz="1600">
                <a:highlight>
                  <a:srgbClr val="FFFF00"/>
                </a:highlight>
              </a:rPr>
              <a:t>【</a:t>
            </a:r>
            <a:r>
              <a:rPr lang="en-US" altLang="zh-CN" sz="1600">
                <a:highlight>
                  <a:srgbClr val="FFFF00"/>
                </a:highlight>
              </a:rPr>
              <a:t>example 1</a:t>
            </a:r>
            <a:r>
              <a:rPr lang="zh-CN" altLang="en-US" sz="1600">
                <a:highlight>
                  <a:srgbClr val="FFFF00"/>
                </a:highlight>
              </a:rPr>
              <a:t>】</a:t>
            </a:r>
            <a:r>
              <a:rPr lang="en-US" altLang="zh-CN" sz="1600">
                <a:highlight>
                  <a:srgbClr val="FFFF00"/>
                </a:highlight>
              </a:rPr>
              <a:t>stmt =&gt; do stmt while ( expr ) ;</a:t>
            </a:r>
            <a:endParaRPr lang="en-US" altLang="zh-CN" sz="1600">
              <a:highlight>
                <a:srgbClr val="FFFF00"/>
              </a:highlight>
            </a:endParaRPr>
          </a:p>
          <a:p>
            <a:pPr algn="l"/>
            <a:r>
              <a:rPr lang="zh-CN" altLang="en-US" sz="1600"/>
              <a:t>【</a:t>
            </a:r>
            <a:r>
              <a:rPr lang="en-US" altLang="zh-CN" sz="1600"/>
              <a:t>example 2</a:t>
            </a:r>
            <a:r>
              <a:rPr lang="zh-CN" altLang="en-US" sz="1600"/>
              <a:t>】</a:t>
            </a:r>
            <a:r>
              <a:rPr lang="en-US" altLang="zh-CN" sz="1600"/>
              <a:t>rel =&gt; rel &lt; add</a:t>
            </a:r>
            <a:endParaRPr lang="en-US" altLang="zh-CN" sz="1600"/>
          </a:p>
          <a:p>
            <a:pPr algn="l"/>
            <a:r>
              <a:rPr lang="zh-CN" altLang="en-US" sz="1600">
                <a:highlight>
                  <a:srgbClr val="00FFFF"/>
                </a:highlight>
              </a:rPr>
              <a:t>【</a:t>
            </a:r>
            <a:r>
              <a:rPr lang="en-US" altLang="zh-CN" sz="1600">
                <a:highlight>
                  <a:srgbClr val="00FFFF"/>
                </a:highlight>
              </a:rPr>
              <a:t>example 3</a:t>
            </a:r>
            <a:r>
              <a:rPr lang="zh-CN" altLang="en-US" sz="1600">
                <a:highlight>
                  <a:srgbClr val="00FFFF"/>
                </a:highlight>
              </a:rPr>
              <a:t>：从开始符出发的推导链</a:t>
            </a:r>
            <a:r>
              <a:rPr lang="en-US" altLang="zh-CN" sz="1600">
                <a:highlight>
                  <a:srgbClr val="00FFFF"/>
                </a:highlight>
              </a:rPr>
              <a:t> / chain of derivation from start symbol</a:t>
            </a:r>
            <a:r>
              <a:rPr lang="zh-CN" altLang="en-US" sz="1600">
                <a:highlight>
                  <a:srgbClr val="00FFFF"/>
                </a:highlight>
              </a:rPr>
              <a:t>】</a:t>
            </a:r>
            <a:endParaRPr lang="zh-CN" altLang="en-US" sz="1600"/>
          </a:p>
          <a:p>
            <a:pPr algn="l"/>
            <a:r>
              <a:rPr lang="en-US" altLang="zh-CN" sz="1600"/>
              <a:t>          </a:t>
            </a:r>
            <a:r>
              <a:rPr lang="en-US" altLang="zh-CN" sz="1600">
                <a:highlight>
                  <a:srgbClr val="00FF00"/>
                </a:highlight>
              </a:rPr>
              <a:t>stmt</a:t>
            </a:r>
            <a:r>
              <a:rPr lang="en-US" altLang="zh-CN" sz="1600"/>
              <a:t> =&gt; do </a:t>
            </a:r>
            <a:r>
              <a:rPr lang="en-US" altLang="zh-CN" sz="1600">
                <a:highlight>
                  <a:srgbClr val="00FF00"/>
                </a:highlight>
              </a:rPr>
              <a:t>stmt</a:t>
            </a:r>
            <a:r>
              <a:rPr lang="en-US" altLang="zh-CN" sz="1600"/>
              <a:t>  while  ( expr ) ;</a:t>
            </a:r>
            <a:endParaRPr lang="en-US" altLang="zh-CN" sz="1600"/>
          </a:p>
          <a:p>
            <a:pPr algn="l"/>
            <a:r>
              <a:rPr lang="en-US" altLang="zh-CN" sz="1600"/>
              <a:t>                  =&gt; do  </a:t>
            </a:r>
            <a:r>
              <a:rPr lang="en-US" altLang="zh-CN" sz="1600">
                <a:highlight>
                  <a:srgbClr val="00FF00"/>
                </a:highlight>
              </a:rPr>
              <a:t>expr ;</a:t>
            </a:r>
            <a:r>
              <a:rPr lang="en-US" altLang="zh-CN" sz="1600"/>
              <a:t> while ( expr ) ;</a:t>
            </a:r>
            <a:endParaRPr lang="en-US" altLang="zh-CN" sz="1600"/>
          </a:p>
          <a:p>
            <a:pPr algn="l"/>
            <a:r>
              <a:rPr lang="zh-CN" altLang="en-US" sz="1600">
                <a:highlight>
                  <a:srgbClr val="FF00FF"/>
                </a:highlight>
              </a:rPr>
              <a:t>【</a:t>
            </a:r>
            <a:r>
              <a:rPr lang="en-US" altLang="zh-CN" sz="1600">
                <a:highlight>
                  <a:srgbClr val="FF00FF"/>
                </a:highlight>
              </a:rPr>
              <a:t>example 4</a:t>
            </a:r>
            <a:r>
              <a:rPr lang="zh-CN" altLang="en-US" sz="1600">
                <a:highlight>
                  <a:srgbClr val="FF00FF"/>
                </a:highlight>
              </a:rPr>
              <a:t>】</a:t>
            </a:r>
            <a:r>
              <a:rPr lang="en-US" altLang="zh-CN" sz="1600">
                <a:highlight>
                  <a:srgbClr val="FF00FF"/>
                </a:highlight>
              </a:rPr>
              <a:t>do-while</a:t>
            </a:r>
            <a:r>
              <a:rPr lang="zh-CN" altLang="en-US" sz="1600">
                <a:highlight>
                  <a:srgbClr val="FF00FF"/>
                </a:highlight>
              </a:rPr>
              <a:t>嵌套</a:t>
            </a:r>
            <a:r>
              <a:rPr lang="en-US" altLang="zh-CN" sz="1600">
                <a:highlight>
                  <a:srgbClr val="FF00FF"/>
                </a:highlight>
              </a:rPr>
              <a:t> / do-while inside do-while</a:t>
            </a:r>
            <a:endParaRPr lang="zh-CN" altLang="en-US" sz="1600"/>
          </a:p>
          <a:p>
            <a:pPr algn="l"/>
            <a:r>
              <a:rPr lang="en-US" altLang="zh-CN" sz="1600"/>
              <a:t>          </a:t>
            </a:r>
            <a:r>
              <a:rPr lang="en-US" altLang="zh-CN" sz="1600">
                <a:highlight>
                  <a:srgbClr val="00FF00"/>
                </a:highlight>
              </a:rPr>
              <a:t>stmt</a:t>
            </a:r>
            <a:r>
              <a:rPr lang="en-US" altLang="zh-CN" sz="1600"/>
              <a:t> =&gt; do </a:t>
            </a:r>
            <a:r>
              <a:rPr lang="en-US" altLang="zh-CN" sz="1600">
                <a:highlight>
                  <a:srgbClr val="00FF00"/>
                </a:highlight>
              </a:rPr>
              <a:t>stmt</a:t>
            </a:r>
            <a:r>
              <a:rPr lang="en-US" altLang="zh-CN" sz="1600"/>
              <a:t>  while  ( expr ) ;</a:t>
            </a:r>
            <a:endParaRPr lang="en-US" altLang="zh-CN" sz="1600"/>
          </a:p>
          <a:p>
            <a:pPr algn="l"/>
            <a:r>
              <a:rPr lang="en-US" altLang="zh-CN" sz="1600"/>
              <a:t>                  =&gt;  do </a:t>
            </a:r>
            <a:r>
              <a:rPr lang="en-US" altLang="zh-CN" sz="1600">
                <a:highlight>
                  <a:srgbClr val="00FF00"/>
                </a:highlight>
              </a:rPr>
              <a:t> do stmt while  (expr ) ;</a:t>
            </a:r>
            <a:r>
              <a:rPr lang="en-US" altLang="zh-CN" sz="1600"/>
              <a:t> while ( expr ) ;</a:t>
            </a:r>
            <a:endParaRPr lang="en-US" altLang="zh-CN" sz="1600"/>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2" name="图片 15361"/>
          <p:cNvPicPr>
            <a:picLocks noChangeAspect="1"/>
          </p:cNvPicPr>
          <p:nvPr/>
        </p:nvPicPr>
        <p:blipFill>
          <a:blip r:embed="rId1"/>
          <a:stretch>
            <a:fillRect/>
          </a:stretch>
        </p:blipFill>
        <p:spPr>
          <a:xfrm>
            <a:off x="1619250" y="1676400"/>
            <a:ext cx="9048750" cy="2265363"/>
          </a:xfrm>
          <a:prstGeom prst="rect">
            <a:avLst/>
          </a:prstGeom>
          <a:noFill/>
          <a:ln w="9525">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6" name="图片 16385"/>
          <p:cNvPicPr>
            <a:picLocks noChangeAspect="1"/>
          </p:cNvPicPr>
          <p:nvPr/>
        </p:nvPicPr>
        <p:blipFill>
          <a:blip r:embed="rId1"/>
          <a:stretch>
            <a:fillRect/>
          </a:stretch>
        </p:blipFill>
        <p:spPr>
          <a:xfrm>
            <a:off x="2743200" y="-31750"/>
            <a:ext cx="7086600" cy="6889750"/>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10" name="图片 17409"/>
          <p:cNvPicPr>
            <a:picLocks noChangeAspect="1"/>
          </p:cNvPicPr>
          <p:nvPr/>
        </p:nvPicPr>
        <p:blipFill>
          <a:blip r:embed="rId1"/>
          <a:stretch>
            <a:fillRect/>
          </a:stretch>
        </p:blipFill>
        <p:spPr>
          <a:xfrm>
            <a:off x="1905000" y="381000"/>
            <a:ext cx="8305800" cy="6194425"/>
          </a:xfrm>
          <a:prstGeom prst="rect">
            <a:avLst/>
          </a:prstGeom>
          <a:noFill/>
          <a:ln w="9525">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4" name="图片 18433"/>
          <p:cNvPicPr>
            <a:picLocks noChangeAspect="1"/>
          </p:cNvPicPr>
          <p:nvPr/>
        </p:nvPicPr>
        <p:blipFill>
          <a:blip r:embed="rId1"/>
          <a:stretch>
            <a:fillRect/>
          </a:stretch>
        </p:blipFill>
        <p:spPr>
          <a:xfrm>
            <a:off x="2743200" y="0"/>
            <a:ext cx="6523038" cy="6667500"/>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8" name="图片 19457"/>
          <p:cNvPicPr>
            <a:picLocks noChangeAspect="1"/>
          </p:cNvPicPr>
          <p:nvPr/>
        </p:nvPicPr>
        <p:blipFill>
          <a:blip r:embed="rId1"/>
          <a:stretch>
            <a:fillRect/>
          </a:stretch>
        </p:blipFill>
        <p:spPr>
          <a:xfrm>
            <a:off x="2971800" y="0"/>
            <a:ext cx="6002338" cy="6629400"/>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2" name="图片 20481"/>
          <p:cNvPicPr>
            <a:picLocks noChangeAspect="1"/>
          </p:cNvPicPr>
          <p:nvPr/>
        </p:nvPicPr>
        <p:blipFill>
          <a:blip r:embed="rId1"/>
          <a:stretch>
            <a:fillRect/>
          </a:stretch>
        </p:blipFill>
        <p:spPr>
          <a:xfrm>
            <a:off x="1676400" y="762000"/>
            <a:ext cx="8662988" cy="4249738"/>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6" name="图片 21505"/>
          <p:cNvPicPr>
            <a:picLocks noChangeAspect="1"/>
          </p:cNvPicPr>
          <p:nvPr/>
        </p:nvPicPr>
        <p:blipFill>
          <a:blip r:embed="rId1"/>
          <a:stretch>
            <a:fillRect/>
          </a:stretch>
        </p:blipFill>
        <p:spPr>
          <a:xfrm>
            <a:off x="1752600" y="1219200"/>
            <a:ext cx="8391525" cy="4391025"/>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30" name="图片 22529"/>
          <p:cNvPicPr>
            <a:picLocks noChangeAspect="1"/>
          </p:cNvPicPr>
          <p:nvPr/>
        </p:nvPicPr>
        <p:blipFill>
          <a:blip r:embed="rId1"/>
          <a:stretch>
            <a:fillRect/>
          </a:stretch>
        </p:blipFill>
        <p:spPr>
          <a:xfrm>
            <a:off x="2971800" y="1447800"/>
            <a:ext cx="5403850" cy="2911475"/>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4" name="图片 23553"/>
          <p:cNvPicPr>
            <a:picLocks noChangeAspect="1"/>
          </p:cNvPicPr>
          <p:nvPr/>
        </p:nvPicPr>
        <p:blipFill>
          <a:blip r:embed="rId1"/>
          <a:stretch>
            <a:fillRect/>
          </a:stretch>
        </p:blipFill>
        <p:spPr>
          <a:xfrm>
            <a:off x="1470025" y="1068388"/>
            <a:ext cx="9251950" cy="4721225"/>
          </a:xfrm>
          <a:prstGeom prst="rect">
            <a:avLst/>
          </a:prstGeom>
          <a:noFill/>
          <a:ln w="9525">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8" name="图片 24577"/>
          <p:cNvPicPr>
            <a:picLocks noChangeAspect="1"/>
          </p:cNvPicPr>
          <p:nvPr/>
        </p:nvPicPr>
        <p:blipFill>
          <a:blip r:embed="rId1"/>
          <a:stretch>
            <a:fillRect/>
          </a:stretch>
        </p:blipFill>
        <p:spPr>
          <a:xfrm>
            <a:off x="1524000" y="1295400"/>
            <a:ext cx="9017000" cy="4141788"/>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238125"/>
            <a:ext cx="10968990" cy="1359535"/>
          </a:xfrm>
        </p:spPr>
        <p:txBody>
          <a:bodyPr>
            <a:normAutofit fontScale="90000"/>
          </a:bodyPr>
          <a:p>
            <a:r>
              <a:rPr lang="zh-CN" altLang="en-US"/>
              <a:t>推导（运用</a:t>
            </a:r>
            <a:r>
              <a:rPr lang="en-US" altLang="zh-CN"/>
              <a:t>BNF</a:t>
            </a:r>
            <a:r>
              <a:rPr lang="zh-CN" altLang="en-US"/>
              <a:t>规则）：本节仅使用最左推导</a:t>
            </a:r>
            <a:br>
              <a:rPr lang="en-US" altLang="zh-CN"/>
            </a:br>
            <a:r>
              <a:rPr lang="en-US" altLang="zh-CN"/>
              <a:t>Derivation with BNF rules</a:t>
            </a:r>
            <a:r>
              <a:rPr lang="zh-CN" altLang="en-US"/>
              <a:t>（完整动画）</a:t>
            </a:r>
            <a:br>
              <a:rPr lang="en-US" altLang="zh-CN"/>
            </a:br>
            <a:r>
              <a:rPr lang="en-US" altLang="zh-CN" sz="2700"/>
              <a:t>----only use left-most derivation in this chapter</a:t>
            </a:r>
            <a:endParaRPr lang="en-US" altLang="zh-CN" sz="2700"/>
          </a:p>
        </p:txBody>
      </p:sp>
      <p:sp>
        <p:nvSpPr>
          <p:cNvPr id="104" name="圆角矩形 103"/>
          <p:cNvSpPr/>
          <p:nvPr/>
        </p:nvSpPr>
        <p:spPr>
          <a:xfrm>
            <a:off x="201295" y="1749425"/>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4" name="圆角矩形 3"/>
          <p:cNvSpPr/>
          <p:nvPr/>
        </p:nvSpPr>
        <p:spPr>
          <a:xfrm>
            <a:off x="4274820" y="1525270"/>
            <a:ext cx="7812405" cy="43795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l"/>
            <a:r>
              <a:rPr lang="zh-CN" altLang="en-US" sz="1600"/>
              <a:t>文法</a:t>
            </a:r>
            <a:r>
              <a:rPr lang="en-US" altLang="zh-CN" sz="1600"/>
              <a:t>G[stmt] / Grammar G[stmt]</a:t>
            </a:r>
            <a:endParaRPr lang="en-US" altLang="zh-CN" sz="1600"/>
          </a:p>
          <a:p>
            <a:pPr algn="l"/>
            <a:r>
              <a:rPr lang="zh-CN" sz="1600"/>
              <a:t>（</a:t>
            </a:r>
            <a:r>
              <a:rPr lang="en-US" altLang="zh-CN" sz="1600"/>
              <a:t>6</a:t>
            </a:r>
            <a:r>
              <a:rPr lang="zh-CN" altLang="en-US" sz="1600"/>
              <a:t>）最左推导</a:t>
            </a:r>
            <a:r>
              <a:rPr lang="en-US" altLang="zh-CN" sz="1600"/>
              <a:t> / left-most derivation</a:t>
            </a:r>
            <a:endParaRPr lang="en-US" altLang="zh-CN" sz="1600"/>
          </a:p>
          <a:p>
            <a:pPr algn="l"/>
            <a:r>
              <a:rPr lang="en-US" altLang="zh-CN" sz="1600"/>
              <a:t>        </a:t>
            </a:r>
            <a:r>
              <a:rPr lang="zh-CN" altLang="en-US" sz="1600"/>
              <a:t>注意</a:t>
            </a:r>
            <a:r>
              <a:rPr lang="en-US" altLang="zh-CN" sz="1600"/>
              <a:t> / Notice</a:t>
            </a:r>
            <a:r>
              <a:rPr lang="zh-CN" altLang="en-US" sz="1600"/>
              <a:t>：推导技术其他内容在下一章介绍</a:t>
            </a:r>
            <a:endParaRPr lang="zh-CN" altLang="en-US" sz="1600"/>
          </a:p>
          <a:p>
            <a:pPr algn="l"/>
            <a:r>
              <a:rPr lang="zh-CN" altLang="en-US" sz="1600"/>
              <a:t> </a:t>
            </a:r>
            <a:r>
              <a:rPr lang="en-US" altLang="zh-CN" sz="1600"/>
              <a:t>                           / Next chapter will introduce details about derivation concept.</a:t>
            </a:r>
            <a:endParaRPr lang="en-US" altLang="zh-CN" sz="1600"/>
          </a:p>
          <a:p>
            <a:pPr algn="l"/>
            <a:r>
              <a:rPr lang="en-US" altLang="zh-CN" sz="1600"/>
              <a:t>    </a:t>
            </a:r>
            <a:r>
              <a:rPr lang="zh-CN" altLang="en-US" sz="1600">
                <a:highlight>
                  <a:srgbClr val="FFFF00"/>
                </a:highlight>
              </a:rPr>
              <a:t>例如</a:t>
            </a:r>
            <a:r>
              <a:rPr lang="en-US" altLang="zh-CN" sz="1600">
                <a:highlight>
                  <a:srgbClr val="FFFF00"/>
                </a:highlight>
              </a:rPr>
              <a:t> / e.g. </a:t>
            </a:r>
            <a:r>
              <a:rPr lang="zh-CN" altLang="en-US" sz="1600">
                <a:highlight>
                  <a:srgbClr val="FFFF00"/>
                </a:highlight>
              </a:rPr>
              <a:t>（最左非终结符替换</a:t>
            </a:r>
            <a:r>
              <a:rPr lang="en-US" altLang="zh-CN" sz="1600">
                <a:highlight>
                  <a:srgbClr val="FFFF00"/>
                </a:highlight>
              </a:rPr>
              <a:t> / replace the left-most non-terminal symbol</a:t>
            </a:r>
            <a:r>
              <a:rPr lang="zh-CN" altLang="en-US" sz="1600">
                <a:highlight>
                  <a:srgbClr val="FFFF00"/>
                </a:highlight>
              </a:rPr>
              <a:t>）</a:t>
            </a:r>
            <a:endParaRPr lang="zh-CN" altLang="en-US" sz="1600">
              <a:highlight>
                <a:srgbClr val="FFFF00"/>
              </a:highlight>
            </a:endParaRPr>
          </a:p>
          <a:p>
            <a:pPr algn="l"/>
            <a:r>
              <a:rPr lang="zh-CN" altLang="en-US" sz="1600">
                <a:highlight>
                  <a:srgbClr val="FFFF00"/>
                </a:highlight>
              </a:rPr>
              <a:t>【</a:t>
            </a:r>
            <a:r>
              <a:rPr lang="en-US" altLang="zh-CN" sz="1600">
                <a:highlight>
                  <a:srgbClr val="FFFF00"/>
                </a:highlight>
              </a:rPr>
              <a:t>example 1</a:t>
            </a:r>
            <a:r>
              <a:rPr lang="zh-CN" altLang="en-US" sz="1600">
                <a:highlight>
                  <a:srgbClr val="FFFF00"/>
                </a:highlight>
              </a:rPr>
              <a:t>】</a:t>
            </a:r>
            <a:r>
              <a:rPr lang="en-US" altLang="zh-CN" sz="1600">
                <a:highlight>
                  <a:srgbClr val="FFFF00"/>
                </a:highlight>
              </a:rPr>
              <a:t>stmt =&gt; do stmt while ( expr ) ;</a:t>
            </a:r>
            <a:endParaRPr lang="en-US" altLang="zh-CN" sz="1600">
              <a:highlight>
                <a:srgbClr val="FFFF00"/>
              </a:highlight>
            </a:endParaRPr>
          </a:p>
          <a:p>
            <a:pPr algn="l"/>
            <a:r>
              <a:rPr lang="zh-CN" altLang="en-US" sz="1600"/>
              <a:t>【</a:t>
            </a:r>
            <a:r>
              <a:rPr lang="en-US" altLang="zh-CN" sz="1600"/>
              <a:t>example 2</a:t>
            </a:r>
            <a:r>
              <a:rPr lang="zh-CN" altLang="en-US" sz="1600"/>
              <a:t>】</a:t>
            </a:r>
            <a:r>
              <a:rPr lang="en-US" altLang="zh-CN" sz="1600"/>
              <a:t>rel =&gt; rel &lt; add</a:t>
            </a:r>
            <a:endParaRPr lang="en-US" altLang="zh-CN" sz="1600"/>
          </a:p>
          <a:p>
            <a:pPr algn="l"/>
            <a:r>
              <a:rPr lang="zh-CN" altLang="en-US" sz="1600">
                <a:highlight>
                  <a:srgbClr val="00FFFF"/>
                </a:highlight>
              </a:rPr>
              <a:t>【</a:t>
            </a:r>
            <a:r>
              <a:rPr lang="en-US" altLang="zh-CN" sz="1600">
                <a:highlight>
                  <a:srgbClr val="00FFFF"/>
                </a:highlight>
              </a:rPr>
              <a:t>example 3</a:t>
            </a:r>
            <a:r>
              <a:rPr lang="zh-CN" altLang="en-US" sz="1600">
                <a:highlight>
                  <a:srgbClr val="00FFFF"/>
                </a:highlight>
              </a:rPr>
              <a:t>：从开始符出发的推导链</a:t>
            </a:r>
            <a:r>
              <a:rPr lang="en-US" altLang="zh-CN" sz="1600">
                <a:highlight>
                  <a:srgbClr val="00FFFF"/>
                </a:highlight>
              </a:rPr>
              <a:t> / chain of derivation from start symbol</a:t>
            </a:r>
            <a:r>
              <a:rPr lang="zh-CN" altLang="en-US" sz="1600">
                <a:highlight>
                  <a:srgbClr val="00FFFF"/>
                </a:highlight>
              </a:rPr>
              <a:t>】</a:t>
            </a:r>
            <a:endParaRPr lang="zh-CN" altLang="en-US" sz="1600"/>
          </a:p>
          <a:p>
            <a:pPr algn="l"/>
            <a:r>
              <a:rPr lang="en-US" altLang="zh-CN" sz="1600"/>
              <a:t>          </a:t>
            </a:r>
            <a:r>
              <a:rPr lang="en-US" altLang="zh-CN" sz="1600">
                <a:highlight>
                  <a:srgbClr val="00FF00"/>
                </a:highlight>
              </a:rPr>
              <a:t>stmt</a:t>
            </a:r>
            <a:r>
              <a:rPr lang="en-US" altLang="zh-CN" sz="1600"/>
              <a:t> =&gt; do </a:t>
            </a:r>
            <a:r>
              <a:rPr lang="en-US" altLang="zh-CN" sz="1600">
                <a:highlight>
                  <a:srgbClr val="00FF00"/>
                </a:highlight>
              </a:rPr>
              <a:t>stmt</a:t>
            </a:r>
            <a:r>
              <a:rPr lang="en-US" altLang="zh-CN" sz="1600"/>
              <a:t>  while  ( expr ) ;</a:t>
            </a:r>
            <a:endParaRPr lang="en-US" altLang="zh-CN" sz="1600"/>
          </a:p>
          <a:p>
            <a:pPr algn="l"/>
            <a:r>
              <a:rPr lang="en-US" altLang="zh-CN" sz="1600"/>
              <a:t>                  =&gt; do  </a:t>
            </a:r>
            <a:r>
              <a:rPr lang="en-US" altLang="zh-CN" sz="1600">
                <a:highlight>
                  <a:srgbClr val="00FF00"/>
                </a:highlight>
              </a:rPr>
              <a:t>expr ;</a:t>
            </a:r>
            <a:r>
              <a:rPr lang="en-US" altLang="zh-CN" sz="1600"/>
              <a:t> while ( expr ) ;</a:t>
            </a:r>
            <a:endParaRPr lang="en-US" altLang="zh-CN" sz="1600"/>
          </a:p>
          <a:p>
            <a:pPr algn="l"/>
            <a:r>
              <a:rPr lang="zh-CN" altLang="en-US" sz="1600">
                <a:highlight>
                  <a:srgbClr val="FF00FF"/>
                </a:highlight>
              </a:rPr>
              <a:t>【</a:t>
            </a:r>
            <a:r>
              <a:rPr lang="en-US" altLang="zh-CN" sz="1600">
                <a:highlight>
                  <a:srgbClr val="FF00FF"/>
                </a:highlight>
              </a:rPr>
              <a:t>example 4</a:t>
            </a:r>
            <a:r>
              <a:rPr lang="zh-CN" altLang="en-US" sz="1600">
                <a:highlight>
                  <a:srgbClr val="FF00FF"/>
                </a:highlight>
              </a:rPr>
              <a:t>】</a:t>
            </a:r>
            <a:r>
              <a:rPr lang="en-US" altLang="zh-CN" sz="1600">
                <a:highlight>
                  <a:srgbClr val="FF00FF"/>
                </a:highlight>
              </a:rPr>
              <a:t>do-while</a:t>
            </a:r>
            <a:r>
              <a:rPr lang="zh-CN" altLang="en-US" sz="1600">
                <a:highlight>
                  <a:srgbClr val="FF00FF"/>
                </a:highlight>
              </a:rPr>
              <a:t>嵌套</a:t>
            </a:r>
            <a:r>
              <a:rPr lang="en-US" altLang="zh-CN" sz="1600">
                <a:highlight>
                  <a:srgbClr val="FF00FF"/>
                </a:highlight>
              </a:rPr>
              <a:t> / do-while inside do-while</a:t>
            </a:r>
            <a:endParaRPr lang="zh-CN" altLang="en-US" sz="1600"/>
          </a:p>
          <a:p>
            <a:pPr algn="l"/>
            <a:r>
              <a:rPr lang="en-US" altLang="zh-CN" sz="1600"/>
              <a:t>          </a:t>
            </a:r>
            <a:r>
              <a:rPr lang="en-US" altLang="zh-CN" sz="1600">
                <a:highlight>
                  <a:srgbClr val="00FF00"/>
                </a:highlight>
              </a:rPr>
              <a:t>stmt</a:t>
            </a:r>
            <a:r>
              <a:rPr lang="en-US" altLang="zh-CN" sz="1600"/>
              <a:t> =&gt; do </a:t>
            </a:r>
            <a:r>
              <a:rPr lang="en-US" altLang="zh-CN" sz="1600">
                <a:highlight>
                  <a:srgbClr val="00FF00"/>
                </a:highlight>
              </a:rPr>
              <a:t>stmt</a:t>
            </a:r>
            <a:r>
              <a:rPr lang="en-US" altLang="zh-CN" sz="1600"/>
              <a:t>  while  ( expr ) ;</a:t>
            </a:r>
            <a:endParaRPr lang="en-US" altLang="zh-CN" sz="1600"/>
          </a:p>
          <a:p>
            <a:pPr algn="l"/>
            <a:r>
              <a:rPr lang="en-US" altLang="zh-CN" sz="1600"/>
              <a:t>                  =&gt;  do </a:t>
            </a:r>
            <a:r>
              <a:rPr lang="en-US" altLang="zh-CN" sz="1600">
                <a:highlight>
                  <a:srgbClr val="00FF00"/>
                </a:highlight>
              </a:rPr>
              <a:t> do stmt while  (expr ) ;</a:t>
            </a:r>
            <a:r>
              <a:rPr lang="en-US" altLang="zh-CN" sz="1600"/>
              <a:t> while ( expr ) ;</a:t>
            </a:r>
            <a:endParaRPr lang="en-US" altLang="zh-CN" sz="1600"/>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blinds(horizontal)">
                                      <p:cBhvr>
                                        <p:cTn id="15" dur="500"/>
                                        <p:tgtEl>
                                          <p:spTgt spid="4">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blinds(horizontal)">
                                      <p:cBhvr>
                                        <p:cTn id="18" dur="500"/>
                                        <p:tgtEl>
                                          <p:spTgt spid="4">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blinds(horizontal)">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blinds(horizontal)">
                                      <p:cBhvr>
                                        <p:cTn id="26" dur="500"/>
                                        <p:tgtEl>
                                          <p:spTgt spid="4">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blinds(horizontal)">
                                      <p:cBhvr>
                                        <p:cTn id="29" dur="500"/>
                                        <p:tgtEl>
                                          <p:spTgt spid="4">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blinds(horizontal)">
                                      <p:cBhvr>
                                        <p:cTn id="34" dur="500"/>
                                        <p:tgtEl>
                                          <p:spTgt spid="4">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blinds(horizontal)">
                                      <p:cBhvr>
                                        <p:cTn id="39" dur="500"/>
                                        <p:tgtEl>
                                          <p:spTgt spid="4">
                                            <p:txEl>
                                              <p:pRg st="7" end="7"/>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blinds(horizontal)">
                                      <p:cBhvr>
                                        <p:cTn id="42" dur="500"/>
                                        <p:tgtEl>
                                          <p:spTgt spid="4">
                                            <p:txEl>
                                              <p:pRg st="8" end="8"/>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animEffect transition="in" filter="blinds(horizontal)">
                                      <p:cBhvr>
                                        <p:cTn id="45" dur="500"/>
                                        <p:tgtEl>
                                          <p:spTgt spid="4">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4">
                                            <p:txEl>
                                              <p:pRg st="10" end="10"/>
                                            </p:txEl>
                                          </p:spTgt>
                                        </p:tgtEl>
                                        <p:attrNameLst>
                                          <p:attrName>style.visibility</p:attrName>
                                        </p:attrNameLst>
                                      </p:cBhvr>
                                      <p:to>
                                        <p:strVal val="visible"/>
                                      </p:to>
                                    </p:set>
                                    <p:animEffect transition="in" filter="blinds(horizontal)">
                                      <p:cBhvr>
                                        <p:cTn id="50" dur="500"/>
                                        <p:tgtEl>
                                          <p:spTgt spid="4">
                                            <p:txEl>
                                              <p:pRg st="10" end="10"/>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4">
                                            <p:txEl>
                                              <p:pRg st="11" end="11"/>
                                            </p:txEl>
                                          </p:spTgt>
                                        </p:tgtEl>
                                        <p:attrNameLst>
                                          <p:attrName>style.visibility</p:attrName>
                                        </p:attrNameLst>
                                      </p:cBhvr>
                                      <p:to>
                                        <p:strVal val="visible"/>
                                      </p:to>
                                    </p:set>
                                    <p:animEffect transition="in" filter="blinds(horizontal)">
                                      <p:cBhvr>
                                        <p:cTn id="53" dur="500"/>
                                        <p:tgtEl>
                                          <p:spTgt spid="4">
                                            <p:txEl>
                                              <p:pRg st="11" end="11"/>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4">
                                            <p:txEl>
                                              <p:pRg st="12" end="12"/>
                                            </p:txEl>
                                          </p:spTgt>
                                        </p:tgtEl>
                                        <p:attrNameLst>
                                          <p:attrName>style.visibility</p:attrName>
                                        </p:attrNameLst>
                                      </p:cBhvr>
                                      <p:to>
                                        <p:strVal val="visible"/>
                                      </p:to>
                                    </p:set>
                                    <p:animEffect transition="in" filter="blinds(horizontal)">
                                      <p:cBhvr>
                                        <p:cTn id="56"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2" name="图片 25601"/>
          <p:cNvPicPr>
            <a:picLocks noChangeAspect="1"/>
          </p:cNvPicPr>
          <p:nvPr/>
        </p:nvPicPr>
        <p:blipFill>
          <a:blip r:embed="rId1"/>
          <a:stretch>
            <a:fillRect/>
          </a:stretch>
        </p:blipFill>
        <p:spPr>
          <a:xfrm>
            <a:off x="2590800" y="0"/>
            <a:ext cx="7086600" cy="6823075"/>
          </a:xfrm>
          <a:prstGeom prst="rect">
            <a:avLst/>
          </a:prstGeom>
          <a:noFill/>
          <a:ln w="9525">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6" name="图片 26625"/>
          <p:cNvPicPr>
            <a:picLocks noChangeAspect="1"/>
          </p:cNvPicPr>
          <p:nvPr/>
        </p:nvPicPr>
        <p:blipFill>
          <a:blip r:embed="rId1"/>
          <a:stretch>
            <a:fillRect/>
          </a:stretch>
        </p:blipFill>
        <p:spPr>
          <a:xfrm>
            <a:off x="1676400" y="1219200"/>
            <a:ext cx="8585200" cy="4370388"/>
          </a:xfrm>
          <a:prstGeom prst="rect">
            <a:avLst/>
          </a:prstGeom>
          <a:noFill/>
          <a:ln w="9525">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图片 27649"/>
          <p:cNvPicPr>
            <a:picLocks noChangeAspect="1"/>
          </p:cNvPicPr>
          <p:nvPr/>
        </p:nvPicPr>
        <p:blipFill>
          <a:blip r:embed="rId1"/>
          <a:stretch>
            <a:fillRect/>
          </a:stretch>
        </p:blipFill>
        <p:spPr>
          <a:xfrm>
            <a:off x="3733800" y="0"/>
            <a:ext cx="4786313" cy="6858000"/>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4" name="图片 28673"/>
          <p:cNvPicPr>
            <a:picLocks noChangeAspect="1"/>
          </p:cNvPicPr>
          <p:nvPr/>
        </p:nvPicPr>
        <p:blipFill>
          <a:blip r:embed="rId1"/>
          <a:stretch>
            <a:fillRect/>
          </a:stretch>
        </p:blipFill>
        <p:spPr>
          <a:xfrm>
            <a:off x="1951038" y="782638"/>
            <a:ext cx="8289925" cy="5291137"/>
          </a:xfrm>
          <a:prstGeom prst="rect">
            <a:avLst/>
          </a:prstGeom>
          <a:noFill/>
          <a:ln w="9525">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8" name="图片 29697"/>
          <p:cNvPicPr>
            <a:picLocks noChangeAspect="1"/>
          </p:cNvPicPr>
          <p:nvPr/>
        </p:nvPicPr>
        <p:blipFill>
          <a:blip r:embed="rId1"/>
          <a:stretch>
            <a:fillRect/>
          </a:stretch>
        </p:blipFill>
        <p:spPr>
          <a:xfrm>
            <a:off x="2286000" y="1447800"/>
            <a:ext cx="7226300" cy="3619500"/>
          </a:xfrm>
          <a:prstGeom prst="rect">
            <a:avLst/>
          </a:prstGeom>
          <a:noFill/>
          <a:ln w="9525">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2" name="图片 30721"/>
          <p:cNvPicPr>
            <a:picLocks noChangeAspect="1"/>
          </p:cNvPicPr>
          <p:nvPr/>
        </p:nvPicPr>
        <p:blipFill>
          <a:blip r:embed="rId1"/>
          <a:stretch>
            <a:fillRect/>
          </a:stretch>
        </p:blipFill>
        <p:spPr>
          <a:xfrm>
            <a:off x="1828800" y="1066800"/>
            <a:ext cx="8086725" cy="4278313"/>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6" name="图片 31745"/>
          <p:cNvPicPr>
            <a:picLocks noChangeAspect="1"/>
          </p:cNvPicPr>
          <p:nvPr/>
        </p:nvPicPr>
        <p:blipFill>
          <a:blip r:embed="rId1"/>
          <a:stretch>
            <a:fillRect/>
          </a:stretch>
        </p:blipFill>
        <p:spPr>
          <a:xfrm>
            <a:off x="1524000" y="838200"/>
            <a:ext cx="8999538" cy="4999038"/>
          </a:xfrm>
          <a:prstGeom prst="rect">
            <a:avLst/>
          </a:prstGeom>
          <a:noFill/>
          <a:ln w="9525">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770" name="图片 32769"/>
          <p:cNvPicPr>
            <a:picLocks noChangeAspect="1"/>
          </p:cNvPicPr>
          <p:nvPr/>
        </p:nvPicPr>
        <p:blipFill>
          <a:blip r:embed="rId1"/>
          <a:stretch>
            <a:fillRect/>
          </a:stretch>
        </p:blipFill>
        <p:spPr>
          <a:xfrm>
            <a:off x="1828800" y="1600200"/>
            <a:ext cx="8339138" cy="3013075"/>
          </a:xfrm>
          <a:prstGeom prst="rect">
            <a:avLst/>
          </a:prstGeom>
          <a:noFill/>
          <a:ln w="9525">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4" name="图片 33793"/>
          <p:cNvPicPr>
            <a:picLocks noChangeAspect="1"/>
          </p:cNvPicPr>
          <p:nvPr/>
        </p:nvPicPr>
        <p:blipFill>
          <a:blip r:embed="rId1"/>
          <a:stretch>
            <a:fillRect/>
          </a:stretch>
        </p:blipFill>
        <p:spPr>
          <a:xfrm>
            <a:off x="1905000" y="685800"/>
            <a:ext cx="8510588" cy="5184775"/>
          </a:xfrm>
          <a:prstGeom prst="rect">
            <a:avLst/>
          </a:prstGeom>
          <a:noFill/>
          <a:ln w="9525">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818" name="图片 34817"/>
          <p:cNvPicPr>
            <a:picLocks noChangeAspect="1"/>
          </p:cNvPicPr>
          <p:nvPr/>
        </p:nvPicPr>
        <p:blipFill>
          <a:blip r:embed="rId1"/>
          <a:stretch>
            <a:fillRect/>
          </a:stretch>
        </p:blipFill>
        <p:spPr>
          <a:xfrm>
            <a:off x="2286000" y="228600"/>
            <a:ext cx="7620000" cy="621347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09365" y="362655"/>
            <a:ext cx="10969200" cy="705600"/>
          </a:xfrm>
        </p:spPr>
        <p:txBody>
          <a:bodyPr>
            <a:normAutofit fontScale="90000"/>
          </a:bodyPr>
          <a:p>
            <a:r>
              <a:rPr lang="en-US" altLang="zh-CN"/>
              <a:t>Grammar &amp; derivation</a:t>
            </a:r>
            <a:br>
              <a:rPr lang="en-US" altLang="zh-CN"/>
            </a:br>
            <a:r>
              <a:rPr lang="zh-CN" altLang="en-US">
                <a:sym typeface="+mn-ea"/>
              </a:rPr>
              <a:t>文法定义和推导</a:t>
            </a:r>
            <a:endParaRPr lang="en-US" altLang="zh-CN"/>
          </a:p>
        </p:txBody>
      </p:sp>
      <p:sp>
        <p:nvSpPr>
          <p:cNvPr id="3" name="内容占位符 2"/>
          <p:cNvSpPr>
            <a:spLocks noGrp="1"/>
          </p:cNvSpPr>
          <p:nvPr>
            <p:ph idx="1"/>
          </p:nvPr>
        </p:nvSpPr>
        <p:spPr>
          <a:xfrm>
            <a:off x="4795520" y="871220"/>
            <a:ext cx="6059805" cy="5712460"/>
          </a:xfrm>
        </p:spPr>
        <p:txBody>
          <a:bodyPr>
            <a:normAutofit fontScale="90000" lnSpcReduction="10000"/>
          </a:bodyPr>
          <a:p>
            <a:pPr marL="0" indent="0">
              <a:lnSpc>
                <a:spcPct val="100000"/>
              </a:lnSpc>
              <a:spcAft>
                <a:spcPts val="0"/>
              </a:spcAft>
              <a:buNone/>
            </a:pPr>
            <a:r>
              <a:rPr lang="zh-CN" altLang="en-US"/>
              <a:t>（</a:t>
            </a:r>
            <a:r>
              <a:rPr lang="en-US" altLang="zh-CN"/>
              <a:t>1</a:t>
            </a:r>
            <a:r>
              <a:rPr lang="zh-CN" altLang="en-US"/>
              <a:t>）stmt=&gt;do </a:t>
            </a:r>
            <a:r>
              <a:rPr lang="zh-CN" altLang="en-US">
                <a:highlight>
                  <a:srgbClr val="00FF00"/>
                </a:highlight>
              </a:rPr>
              <a:t>stmt</a:t>
            </a:r>
            <a:r>
              <a:rPr lang="zh-CN" altLang="en-US"/>
              <a:t>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2</a:t>
            </a:r>
            <a:r>
              <a:rPr lang="zh-CN" altLang="en-US"/>
              <a:t>）</a:t>
            </a:r>
            <a:r>
              <a:rPr lang="en-US" altLang="zh-CN"/>
              <a:t>  </a:t>
            </a:r>
            <a:r>
              <a:rPr lang="zh-CN" altLang="en-US"/>
              <a:t>    =&gt;do </a:t>
            </a:r>
            <a:r>
              <a:rPr lang="zh-CN" altLang="en-US">
                <a:highlight>
                  <a:srgbClr val="00FF00"/>
                </a:highlight>
              </a:rPr>
              <a:t>expr</a:t>
            </a:r>
            <a:r>
              <a:rPr lang="en-US" altLang="zh-CN">
                <a:highlight>
                  <a:srgbClr val="FF00FF"/>
                </a:highlight>
              </a:rPr>
              <a:t> </a:t>
            </a:r>
            <a:r>
              <a:rPr lang="zh-CN" altLang="en-US">
                <a:highlight>
                  <a:srgbClr val="FF00FF"/>
                </a:highlight>
              </a:rPr>
              <a:t>;</a:t>
            </a:r>
            <a:r>
              <a:rPr lang="en-US" altLang="zh-CN">
                <a:highlight>
                  <a:srgbClr val="FF00FF"/>
                </a:highlight>
              </a:rPr>
              <a:t> </a:t>
            </a:r>
            <a:r>
              <a:rPr lang="zh-CN" altLang="en-US"/>
              <a:t>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3</a:t>
            </a:r>
            <a:r>
              <a:rPr lang="zh-CN" altLang="en-US"/>
              <a:t>）</a:t>
            </a:r>
            <a:r>
              <a:rPr lang="en-US" altLang="zh-CN"/>
              <a:t>     </a:t>
            </a:r>
            <a:r>
              <a:rPr lang="zh-CN" altLang="en-US"/>
              <a:t> =&gt;do </a:t>
            </a:r>
            <a:r>
              <a:rPr lang="zh-CN" altLang="en-US">
                <a:highlight>
                  <a:srgbClr val="00FF00"/>
                </a:highlight>
              </a:rPr>
              <a:t>rel = expr</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4</a:t>
            </a:r>
            <a:r>
              <a:rPr lang="zh-CN" altLang="en-US"/>
              <a:t>）</a:t>
            </a:r>
            <a:r>
              <a:rPr lang="en-US" altLang="zh-CN"/>
              <a:t>      </a:t>
            </a:r>
            <a:r>
              <a:rPr lang="zh-CN" altLang="en-US"/>
              <a:t>=&gt;do </a:t>
            </a:r>
            <a:r>
              <a:rPr lang="zh-CN" altLang="en-US">
                <a:highlight>
                  <a:srgbClr val="00FF00"/>
                </a:highlight>
              </a:rPr>
              <a:t>add</a:t>
            </a:r>
            <a:r>
              <a:rPr lang="zh-CN" altLang="en-US"/>
              <a:t> = expr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5</a:t>
            </a:r>
            <a:r>
              <a:rPr lang="zh-CN" altLang="en-US"/>
              <a:t>）</a:t>
            </a:r>
            <a:r>
              <a:rPr lang="en-US" altLang="zh-CN"/>
              <a:t>  </a:t>
            </a:r>
            <a:r>
              <a:rPr lang="zh-CN" altLang="en-US"/>
              <a:t>    =&gt;do </a:t>
            </a:r>
            <a:r>
              <a:rPr lang="zh-CN" altLang="en-US">
                <a:highlight>
                  <a:srgbClr val="00FF00"/>
                </a:highlight>
              </a:rPr>
              <a:t>term</a:t>
            </a:r>
            <a:r>
              <a:rPr lang="zh-CN" altLang="en-US"/>
              <a:t> = expr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6</a:t>
            </a:r>
            <a:r>
              <a:rPr lang="zh-CN" altLang="en-US"/>
              <a:t>）</a:t>
            </a:r>
            <a:r>
              <a:rPr lang="en-US" altLang="zh-CN"/>
              <a:t>  </a:t>
            </a:r>
            <a:r>
              <a:rPr lang="zh-CN" altLang="en-US"/>
              <a:t>    =&gt;do </a:t>
            </a:r>
            <a:r>
              <a:rPr lang="zh-CN" altLang="en-US">
                <a:highlight>
                  <a:srgbClr val="00FF00"/>
                </a:highlight>
              </a:rPr>
              <a:t>factor</a:t>
            </a:r>
            <a:r>
              <a:rPr lang="zh-CN" altLang="en-US"/>
              <a:t> = expr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7</a:t>
            </a:r>
            <a:r>
              <a:rPr lang="zh-CN" altLang="en-US"/>
              <a:t>）   </a:t>
            </a:r>
            <a:r>
              <a:rPr lang="en-US" altLang="zh-CN"/>
              <a:t>  </a:t>
            </a:r>
            <a:r>
              <a:rPr lang="zh-CN" altLang="en-US"/>
              <a:t> =&gt;do </a:t>
            </a:r>
            <a:r>
              <a:rPr lang="zh-CN" altLang="en-US">
                <a:highlight>
                  <a:srgbClr val="00FF00"/>
                </a:highlight>
              </a:rPr>
              <a:t>id&lt;i&gt;</a:t>
            </a:r>
            <a:r>
              <a:rPr lang="zh-CN" altLang="en-US"/>
              <a:t> = </a:t>
            </a:r>
            <a:r>
              <a:rPr lang="zh-CN" altLang="en-US">
                <a:highlight>
                  <a:srgbClr val="00FFFF"/>
                </a:highlight>
              </a:rPr>
              <a:t>expr</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8</a:t>
            </a:r>
            <a:r>
              <a:rPr lang="zh-CN" altLang="en-US"/>
              <a:t>）    </a:t>
            </a:r>
            <a:r>
              <a:rPr lang="en-US" altLang="zh-CN"/>
              <a:t>  </a:t>
            </a:r>
            <a:r>
              <a:rPr lang="zh-CN" altLang="en-US"/>
              <a:t>=&gt;do </a:t>
            </a:r>
            <a:r>
              <a:rPr lang="en-US" altLang="zh-CN"/>
              <a:t>i</a:t>
            </a:r>
            <a:r>
              <a:rPr lang="zh-CN" altLang="en-US"/>
              <a:t> = </a:t>
            </a:r>
            <a:r>
              <a:rPr lang="zh-CN" altLang="en-US">
                <a:highlight>
                  <a:srgbClr val="00FFFF"/>
                </a:highlight>
              </a:rPr>
              <a:t>rel</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9</a:t>
            </a:r>
            <a:r>
              <a:rPr lang="zh-CN" altLang="en-US"/>
              <a:t>）    </a:t>
            </a:r>
            <a:r>
              <a:rPr lang="en-US" altLang="zh-CN"/>
              <a:t>  </a:t>
            </a:r>
            <a:r>
              <a:rPr lang="zh-CN" altLang="en-US"/>
              <a:t>=&gt;do </a:t>
            </a:r>
            <a:r>
              <a:rPr lang="en-US" altLang="zh-CN"/>
              <a:t>i</a:t>
            </a:r>
            <a:r>
              <a:rPr lang="zh-CN" altLang="en-US"/>
              <a:t> = </a:t>
            </a:r>
            <a:r>
              <a:rPr lang="zh-CN" altLang="en-US">
                <a:highlight>
                  <a:srgbClr val="00FFFF"/>
                </a:highlight>
              </a:rPr>
              <a:t>add</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10</a:t>
            </a:r>
            <a:r>
              <a:rPr lang="zh-CN" altLang="en-US"/>
              <a:t>）    =&gt;do </a:t>
            </a:r>
            <a:r>
              <a:rPr lang="en-US" altLang="zh-CN"/>
              <a:t>i</a:t>
            </a:r>
            <a:r>
              <a:rPr lang="zh-CN" altLang="en-US"/>
              <a:t> = </a:t>
            </a:r>
            <a:r>
              <a:rPr lang="zh-CN" altLang="en-US">
                <a:highlight>
                  <a:srgbClr val="00FFFF"/>
                </a:highlight>
              </a:rPr>
              <a:t>add + term</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11</a:t>
            </a:r>
            <a:r>
              <a:rPr lang="zh-CN" altLang="en-US">
                <a:sym typeface="+mn-ea"/>
              </a:rPr>
              <a:t>）</a:t>
            </a:r>
            <a:r>
              <a:rPr lang="en-US" altLang="zh-CN">
                <a:sym typeface="+mn-ea"/>
              </a:rPr>
              <a:t>     </a:t>
            </a:r>
            <a:r>
              <a:rPr lang="zh-CN" altLang="en-US">
                <a:sym typeface="+mn-ea"/>
              </a:rPr>
              <a:t>=&gt;do </a:t>
            </a:r>
            <a:r>
              <a:rPr lang="en-US" altLang="zh-CN">
                <a:sym typeface="+mn-ea"/>
              </a:rPr>
              <a:t>i</a:t>
            </a:r>
            <a:r>
              <a:rPr lang="zh-CN" altLang="en-US">
                <a:sym typeface="+mn-ea"/>
              </a:rPr>
              <a:t> = </a:t>
            </a:r>
            <a:r>
              <a:rPr lang="zh-CN" altLang="en-US">
                <a:highlight>
                  <a:srgbClr val="00FFFF"/>
                </a:highlight>
                <a:sym typeface="+mn-ea"/>
              </a:rPr>
              <a:t>term</a:t>
            </a:r>
            <a:r>
              <a:rPr lang="zh-CN" altLang="en-US">
                <a:sym typeface="+mn-ea"/>
              </a:rPr>
              <a:t> + term ; while (expr)</a:t>
            </a:r>
            <a:endParaRPr lang="zh-CN" altLang="en-US">
              <a:sym typeface="+mn-ea"/>
            </a:endParaRPr>
          </a:p>
          <a:p>
            <a:pPr marL="0" indent="0">
              <a:lnSpc>
                <a:spcPct val="100000"/>
              </a:lnSpc>
              <a:spcAft>
                <a:spcPts val="0"/>
              </a:spcAft>
              <a:buNone/>
            </a:pPr>
            <a:endParaRPr lang="zh-CN" altLang="en-US">
              <a:sym typeface="+mn-ea"/>
            </a:endParaRPr>
          </a:p>
          <a:p>
            <a:pPr marL="0" indent="0">
              <a:lnSpc>
                <a:spcPct val="100000"/>
              </a:lnSpc>
              <a:spcAft>
                <a:spcPts val="0"/>
              </a:spcAft>
              <a:buNone/>
            </a:pPr>
            <a:r>
              <a:rPr lang="zh-CN" altLang="en-US">
                <a:sym typeface="+mn-ea"/>
              </a:rPr>
              <a:t>（</a:t>
            </a:r>
            <a:r>
              <a:rPr lang="en-US" altLang="zh-CN">
                <a:sym typeface="+mn-ea"/>
              </a:rPr>
              <a:t>12</a:t>
            </a:r>
            <a:r>
              <a:rPr lang="zh-CN" altLang="en-US">
                <a:sym typeface="+mn-ea"/>
              </a:rPr>
              <a:t>）</a:t>
            </a:r>
            <a:r>
              <a:rPr lang="en-US" altLang="zh-CN">
                <a:sym typeface="+mn-ea"/>
              </a:rPr>
              <a:t> </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factor</a:t>
            </a:r>
            <a:r>
              <a:rPr lang="zh-CN" altLang="en-US">
                <a:sym typeface="+mn-ea"/>
              </a:rPr>
              <a:t> + term ; while (expr)</a:t>
            </a:r>
            <a:endParaRPr lang="zh-CN" altLang="en-US"/>
          </a:p>
        </p:txBody>
      </p:sp>
      <p:sp>
        <p:nvSpPr>
          <p:cNvPr id="104" name="圆角矩形 103"/>
          <p:cNvSpPr/>
          <p:nvPr/>
        </p:nvSpPr>
        <p:spPr>
          <a:xfrm>
            <a:off x="167640" y="1238885"/>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21" name="灯片编号占位符 20"/>
          <p:cNvSpPr>
            <a:spLocks noGrp="1"/>
          </p:cNvSpPr>
          <p:nvPr>
            <p:ph type="sldNum" sz="quarter" idx="12"/>
          </p:nvPr>
        </p:nvSpPr>
        <p:spPr/>
        <p:txBody>
          <a:bodyPr/>
          <a:p>
            <a:fld id="{49AE70B2-8BF9-45C0-BB95-33D1B9D3A854}" type="slidenum">
              <a:rPr lang="zh-CN" altLang="en-US" smtClean="0"/>
            </a:fld>
            <a:endParaRPr lang="zh-CN" altLang="en-US"/>
          </a:p>
        </p:txBody>
      </p:sp>
      <p:sp>
        <p:nvSpPr>
          <p:cNvPr id="64" name="圆角矩形标注 63"/>
          <p:cNvSpPr/>
          <p:nvPr/>
        </p:nvSpPr>
        <p:spPr>
          <a:xfrm>
            <a:off x="9700895" y="2782570"/>
            <a:ext cx="2491740" cy="938530"/>
          </a:xfrm>
          <a:prstGeom prst="wedgeRoundRectCallout">
            <a:avLst>
              <a:gd name="adj1" fmla="val -65679"/>
              <a:gd name="adj2" fmla="val 40759"/>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l"/>
            <a:r>
              <a:rPr lang="en-US" altLang="zh-CN" sz="1600">
                <a:solidFill>
                  <a:schemeClr val="tx1"/>
                </a:solidFill>
              </a:rPr>
              <a:t>do id=expr; while(expr)</a:t>
            </a:r>
            <a:endParaRPr lang="en-US" altLang="zh-CN" sz="1600">
              <a:solidFill>
                <a:schemeClr val="tx1"/>
              </a:solidFill>
            </a:endParaRPr>
          </a:p>
          <a:p>
            <a:pPr algn="l"/>
            <a:r>
              <a:rPr lang="en-US" altLang="zh-CN" sz="1600">
                <a:solidFill>
                  <a:schemeClr val="tx1"/>
                </a:solidFill>
              </a:rPr>
              <a:t>//</a:t>
            </a:r>
            <a:r>
              <a:rPr lang="zh-CN" altLang="en-US" sz="1600">
                <a:solidFill>
                  <a:schemeClr val="tx1"/>
                </a:solidFill>
              </a:rPr>
              <a:t>注：</a:t>
            </a:r>
            <a:r>
              <a:rPr lang="en-US" altLang="zh-CN" sz="1600">
                <a:solidFill>
                  <a:schemeClr val="tx1"/>
                </a:solidFill>
              </a:rPr>
              <a:t>id&lt;i&gt;</a:t>
            </a:r>
            <a:r>
              <a:rPr lang="zh-CN" altLang="en-US" sz="1600">
                <a:solidFill>
                  <a:schemeClr val="tx1"/>
                </a:solidFill>
              </a:rPr>
              <a:t>应该是</a:t>
            </a:r>
            <a:r>
              <a:rPr lang="en-US" altLang="zh-CN" sz="1600">
                <a:solidFill>
                  <a:schemeClr val="tx1"/>
                </a:solidFill>
              </a:rPr>
              <a:t>id</a:t>
            </a:r>
            <a:r>
              <a:rPr lang="zh-CN" altLang="en-US" sz="1600">
                <a:solidFill>
                  <a:schemeClr val="tx1"/>
                </a:solidFill>
              </a:rPr>
              <a:t>，</a:t>
            </a:r>
            <a:endParaRPr lang="zh-CN" altLang="en-US" sz="1600">
              <a:solidFill>
                <a:schemeClr val="tx1"/>
              </a:solidFill>
            </a:endParaRPr>
          </a:p>
          <a:p>
            <a:pPr algn="l"/>
            <a:r>
              <a:rPr lang="en-US" altLang="zh-CN" sz="1600">
                <a:solidFill>
                  <a:schemeClr val="tx1"/>
                </a:solidFill>
              </a:rPr>
              <a:t>//</a:t>
            </a:r>
            <a:r>
              <a:rPr lang="zh-CN" altLang="en-US" sz="1600">
                <a:solidFill>
                  <a:schemeClr val="tx1"/>
                </a:solidFill>
              </a:rPr>
              <a:t>写为</a:t>
            </a:r>
            <a:r>
              <a:rPr lang="en-US" altLang="zh-CN" sz="1600">
                <a:solidFill>
                  <a:schemeClr val="tx1"/>
                </a:solidFill>
              </a:rPr>
              <a:t>id&lt;i&gt;</a:t>
            </a:r>
            <a:r>
              <a:rPr lang="zh-CN" altLang="en-US" sz="1600">
                <a:solidFill>
                  <a:schemeClr val="tx1"/>
                </a:solidFill>
              </a:rPr>
              <a:t>是为了方便</a:t>
            </a:r>
            <a:endParaRPr lang="zh-CN" altLang="en-US" sz="1600">
              <a:solidFill>
                <a:schemeClr val="tx1"/>
              </a:solidFill>
            </a:endParaRPr>
          </a:p>
          <a:p>
            <a:pPr algn="l"/>
            <a:r>
              <a:rPr lang="en-US" altLang="zh-CN" sz="1600">
                <a:solidFill>
                  <a:schemeClr val="tx1"/>
                </a:solidFill>
              </a:rPr>
              <a:t>//</a:t>
            </a:r>
            <a:r>
              <a:rPr lang="zh-CN" altLang="en-US" sz="1600">
                <a:solidFill>
                  <a:schemeClr val="tx1"/>
                </a:solidFill>
              </a:rPr>
              <a:t>看出这个标识符是</a:t>
            </a:r>
            <a:r>
              <a:rPr lang="en-US" altLang="zh-CN" sz="1600">
                <a:solidFill>
                  <a:schemeClr val="tx1"/>
                </a:solidFill>
              </a:rPr>
              <a:t>’i’</a:t>
            </a:r>
            <a:endParaRPr lang="en-US" altLang="zh-CN" sz="1600">
              <a:solidFill>
                <a:schemeClr val="tx1"/>
              </a:solidFill>
            </a:endParaRPr>
          </a:p>
        </p:txBody>
      </p:sp>
      <p:sp>
        <p:nvSpPr>
          <p:cNvPr id="65" name="圆角矩形标注 64"/>
          <p:cNvSpPr/>
          <p:nvPr/>
        </p:nvSpPr>
        <p:spPr>
          <a:xfrm>
            <a:off x="9175750" y="3863975"/>
            <a:ext cx="2760345" cy="642620"/>
          </a:xfrm>
          <a:prstGeom prst="wedgeRoundRectCallout">
            <a:avLst>
              <a:gd name="adj1" fmla="val -67805"/>
              <a:gd name="adj2" fmla="val -8003"/>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l"/>
            <a:r>
              <a:rPr lang="en-US" sz="1600">
                <a:solidFill>
                  <a:schemeClr val="tx1"/>
                </a:solidFill>
              </a:rPr>
              <a:t>do id = rel ; while (expr)</a:t>
            </a:r>
            <a:endParaRPr lang="en-US" sz="1600">
              <a:solidFill>
                <a:schemeClr val="tx1"/>
              </a:solidFill>
            </a:endParaRPr>
          </a:p>
          <a:p>
            <a:pPr algn="l"/>
            <a:r>
              <a:rPr lang="en-US" sz="1600">
                <a:solidFill>
                  <a:schemeClr val="tx1"/>
                </a:solidFill>
              </a:rPr>
              <a:t>//</a:t>
            </a:r>
            <a:r>
              <a:rPr lang="zh-CN" altLang="en-US" sz="1600">
                <a:solidFill>
                  <a:schemeClr val="tx1"/>
                </a:solidFill>
              </a:rPr>
              <a:t>简便起见，</a:t>
            </a:r>
            <a:r>
              <a:rPr lang="en-US" altLang="zh-CN" sz="1600">
                <a:solidFill>
                  <a:schemeClr val="tx1"/>
                </a:solidFill>
              </a:rPr>
              <a:t>id=rel</a:t>
            </a:r>
            <a:r>
              <a:rPr lang="zh-CN" altLang="en-US" sz="1600">
                <a:solidFill>
                  <a:schemeClr val="tx1"/>
                </a:solidFill>
              </a:rPr>
              <a:t>写为</a:t>
            </a:r>
            <a:r>
              <a:rPr lang="en-US" altLang="zh-CN" sz="1600">
                <a:solidFill>
                  <a:schemeClr val="tx1"/>
                </a:solidFill>
              </a:rPr>
              <a:t>i=rel</a:t>
            </a:r>
            <a:endParaRPr lang="en-US" altLang="zh-CN" sz="1600">
              <a:solidFill>
                <a:schemeClr val="tx1"/>
              </a:solidFill>
            </a:endParaRPr>
          </a:p>
        </p:txBody>
      </p:sp>
      <p:sp>
        <p:nvSpPr>
          <p:cNvPr id="66" name="圆角矩形标注 65"/>
          <p:cNvSpPr/>
          <p:nvPr/>
        </p:nvSpPr>
        <p:spPr>
          <a:xfrm>
            <a:off x="3086100" y="3689350"/>
            <a:ext cx="1324610" cy="628650"/>
          </a:xfrm>
          <a:prstGeom prst="wedgeRoundRectCallout">
            <a:avLst>
              <a:gd name="adj1" fmla="val 259827"/>
              <a:gd name="adj2" fmla="val -25454"/>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l"/>
            <a:r>
              <a:rPr lang="en-US" altLang="zh-CN" sz="1600">
                <a:solidFill>
                  <a:schemeClr val="tx1"/>
                </a:solidFill>
              </a:rPr>
              <a:t>R4</a:t>
            </a:r>
            <a:r>
              <a:rPr lang="zh-CN" altLang="en-US" sz="1600">
                <a:solidFill>
                  <a:schemeClr val="tx1"/>
                </a:solidFill>
              </a:rPr>
              <a:t>：</a:t>
            </a:r>
            <a:endParaRPr lang="zh-CN" altLang="en-US" sz="1600">
              <a:solidFill>
                <a:schemeClr val="tx1"/>
              </a:solidFill>
            </a:endParaRPr>
          </a:p>
          <a:p>
            <a:pPr algn="l"/>
            <a:r>
              <a:rPr lang="en-US" altLang="zh-CN" sz="1600">
                <a:solidFill>
                  <a:schemeClr val="tx1"/>
                </a:solidFill>
              </a:rPr>
              <a:t>expr-&gt;rel</a:t>
            </a:r>
            <a:endParaRPr lang="en-US" altLang="zh-CN" sz="1600">
              <a:solidFill>
                <a:schemeClr val="tx1"/>
              </a:solidFill>
            </a:endParaRPr>
          </a:p>
        </p:txBody>
      </p:sp>
      <p:cxnSp>
        <p:nvCxnSpPr>
          <p:cNvPr id="67" name="直接箭头连接符 66"/>
          <p:cNvCxnSpPr/>
          <p:nvPr/>
        </p:nvCxnSpPr>
        <p:spPr>
          <a:xfrm flipH="1">
            <a:off x="7146290" y="3729355"/>
            <a:ext cx="306070" cy="23812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p:bldP spid="64" grpId="0" bldLvl="0" animBg="1"/>
      <p:bldP spid="66" grpId="0" animBg="1"/>
      <p:bldP spid="65"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842" name="图片 35841"/>
          <p:cNvPicPr>
            <a:picLocks noChangeAspect="1"/>
          </p:cNvPicPr>
          <p:nvPr/>
        </p:nvPicPr>
        <p:blipFill>
          <a:blip r:embed="rId1"/>
          <a:stretch>
            <a:fillRect/>
          </a:stretch>
        </p:blipFill>
        <p:spPr>
          <a:xfrm>
            <a:off x="2971800" y="0"/>
            <a:ext cx="6229350" cy="6769100"/>
          </a:xfrm>
          <a:prstGeom prst="rect">
            <a:avLst/>
          </a:prstGeom>
          <a:noFill/>
          <a:ln w="9525">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866" name="图片 36865"/>
          <p:cNvPicPr>
            <a:picLocks noChangeAspect="1"/>
          </p:cNvPicPr>
          <p:nvPr/>
        </p:nvPicPr>
        <p:blipFill>
          <a:blip r:embed="rId1"/>
          <a:stretch>
            <a:fillRect/>
          </a:stretch>
        </p:blipFill>
        <p:spPr>
          <a:xfrm>
            <a:off x="2228850" y="1119188"/>
            <a:ext cx="7732713" cy="4619625"/>
          </a:xfrm>
          <a:prstGeom prst="rect">
            <a:avLst/>
          </a:prstGeom>
          <a:noFill/>
          <a:ln w="9525">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890" name="图片 37889"/>
          <p:cNvPicPr>
            <a:picLocks noChangeAspect="1"/>
          </p:cNvPicPr>
          <p:nvPr/>
        </p:nvPicPr>
        <p:blipFill>
          <a:blip r:embed="rId1"/>
          <a:stretch>
            <a:fillRect/>
          </a:stretch>
        </p:blipFill>
        <p:spPr>
          <a:xfrm>
            <a:off x="2590800" y="0"/>
            <a:ext cx="7016750" cy="6697663"/>
          </a:xfrm>
          <a:prstGeom prst="rect">
            <a:avLst/>
          </a:prstGeom>
          <a:noFill/>
          <a:ln w="9525">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914" name="图片 38913"/>
          <p:cNvPicPr>
            <a:picLocks noChangeAspect="1"/>
          </p:cNvPicPr>
          <p:nvPr/>
        </p:nvPicPr>
        <p:blipFill>
          <a:blip r:embed="rId1"/>
          <a:stretch>
            <a:fillRect/>
          </a:stretch>
        </p:blipFill>
        <p:spPr>
          <a:xfrm>
            <a:off x="2743200" y="0"/>
            <a:ext cx="6754813" cy="6705600"/>
          </a:xfrm>
          <a:prstGeom prst="rect">
            <a:avLst/>
          </a:prstGeom>
          <a:noFill/>
          <a:ln w="9525">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938" name="图片 39937"/>
          <p:cNvPicPr>
            <a:picLocks noChangeAspect="1"/>
          </p:cNvPicPr>
          <p:nvPr/>
        </p:nvPicPr>
        <p:blipFill>
          <a:blip r:embed="rId1"/>
          <a:stretch>
            <a:fillRect/>
          </a:stretch>
        </p:blipFill>
        <p:spPr>
          <a:xfrm>
            <a:off x="3160713" y="0"/>
            <a:ext cx="5710237" cy="6629400"/>
          </a:xfrm>
          <a:prstGeom prst="rect">
            <a:avLst/>
          </a:prstGeom>
          <a:noFill/>
          <a:ln w="9525">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62" name="图片 40961"/>
          <p:cNvPicPr>
            <a:picLocks noChangeAspect="1"/>
          </p:cNvPicPr>
          <p:nvPr/>
        </p:nvPicPr>
        <p:blipFill>
          <a:blip r:embed="rId1"/>
          <a:stretch>
            <a:fillRect/>
          </a:stretch>
        </p:blipFill>
        <p:spPr>
          <a:xfrm>
            <a:off x="1981200" y="838200"/>
            <a:ext cx="8229600" cy="4529138"/>
          </a:xfrm>
          <a:prstGeom prst="rect">
            <a:avLst/>
          </a:prstGeom>
          <a:noFill/>
          <a:ln w="9525">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986" name="图片 41985"/>
          <p:cNvPicPr>
            <a:picLocks noChangeAspect="1"/>
          </p:cNvPicPr>
          <p:nvPr/>
        </p:nvPicPr>
        <p:blipFill>
          <a:blip r:embed="rId1"/>
          <a:stretch>
            <a:fillRect/>
          </a:stretch>
        </p:blipFill>
        <p:spPr>
          <a:xfrm>
            <a:off x="1752600" y="762000"/>
            <a:ext cx="8688388" cy="4665663"/>
          </a:xfrm>
          <a:prstGeom prst="rect">
            <a:avLst/>
          </a:prstGeom>
          <a:noFill/>
          <a:ln w="9525">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010" name="图片 43009"/>
          <p:cNvPicPr>
            <a:picLocks noChangeAspect="1"/>
          </p:cNvPicPr>
          <p:nvPr/>
        </p:nvPicPr>
        <p:blipFill>
          <a:blip r:embed="rId1"/>
          <a:stretch>
            <a:fillRect/>
          </a:stretch>
        </p:blipFill>
        <p:spPr>
          <a:xfrm>
            <a:off x="2743200" y="685800"/>
            <a:ext cx="6011863" cy="4543425"/>
          </a:xfrm>
          <a:prstGeom prst="rect">
            <a:avLst/>
          </a:prstGeom>
          <a:noFill/>
          <a:ln w="9525">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4" name="图片 44033"/>
          <p:cNvPicPr>
            <a:picLocks noChangeAspect="1"/>
          </p:cNvPicPr>
          <p:nvPr/>
        </p:nvPicPr>
        <p:blipFill>
          <a:blip r:embed="rId1"/>
          <a:stretch>
            <a:fillRect/>
          </a:stretch>
        </p:blipFill>
        <p:spPr>
          <a:xfrm>
            <a:off x="1905000" y="990600"/>
            <a:ext cx="8408988" cy="4064000"/>
          </a:xfrm>
          <a:prstGeom prst="rect">
            <a:avLst/>
          </a:prstGeom>
          <a:noFill/>
          <a:ln w="9525">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058" name="图片 45057"/>
          <p:cNvPicPr>
            <a:picLocks noChangeAspect="1"/>
          </p:cNvPicPr>
          <p:nvPr/>
        </p:nvPicPr>
        <p:blipFill>
          <a:blip r:embed="rId1"/>
          <a:stretch>
            <a:fillRect/>
          </a:stretch>
        </p:blipFill>
        <p:spPr>
          <a:xfrm>
            <a:off x="1752600" y="1066800"/>
            <a:ext cx="8766175" cy="364807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642610" y="749935"/>
            <a:ext cx="6231890" cy="5975350"/>
          </a:xfrm>
        </p:spPr>
        <p:txBody>
          <a:bodyPr>
            <a:normAutofit fontScale="90000"/>
          </a:bodyPr>
          <a:p>
            <a:pPr marL="0" indent="0">
              <a:lnSpc>
                <a:spcPct val="100000"/>
              </a:lnSpc>
              <a:spcAft>
                <a:spcPts val="0"/>
              </a:spcAft>
              <a:buNone/>
            </a:pPr>
            <a:r>
              <a:rPr lang="zh-CN" altLang="en-US">
                <a:sym typeface="+mn-ea"/>
              </a:rPr>
              <a:t>（</a:t>
            </a:r>
            <a:r>
              <a:rPr lang="en-US" altLang="zh-CN">
                <a:sym typeface="+mn-ea"/>
              </a:rPr>
              <a:t>1</a:t>
            </a:r>
            <a:r>
              <a:rPr lang="zh-CN" altLang="en-US">
                <a:sym typeface="+mn-ea"/>
              </a:rPr>
              <a:t>）</a:t>
            </a:r>
            <a:r>
              <a:rPr lang="en-US" altLang="zh-CN">
                <a:sym typeface="+mn-ea"/>
              </a:rPr>
              <a:t>stmt=&gt;</a:t>
            </a:r>
            <a:r>
              <a:rPr lang="zh-CN" altLang="en-US">
                <a:sym typeface="+mn-ea"/>
              </a:rPr>
              <a:t>do </a:t>
            </a:r>
            <a:r>
              <a:rPr lang="zh-CN" altLang="en-US">
                <a:highlight>
                  <a:srgbClr val="00FF00"/>
                </a:highlight>
                <a:sym typeface="+mn-ea"/>
              </a:rPr>
              <a:t>stmt</a:t>
            </a:r>
            <a:r>
              <a:rPr lang="zh-CN" altLang="en-US">
                <a:sym typeface="+mn-ea"/>
              </a:rPr>
              <a:t> while (expr)</a:t>
            </a:r>
            <a:endParaRPr lang="en-US" altLang="zh-CN">
              <a:sym typeface="+mn-ea"/>
            </a:endParaRPr>
          </a:p>
          <a:p>
            <a:pPr marL="0" indent="0">
              <a:lnSpc>
                <a:spcPct val="100000"/>
              </a:lnSpc>
              <a:spcAft>
                <a:spcPts val="0"/>
              </a:spcAft>
              <a:buNone/>
            </a:pPr>
            <a:endParaRPr lang="en-US" altLang="zh-CN">
              <a:sym typeface="+mn-ea"/>
            </a:endParaRPr>
          </a:p>
          <a:p>
            <a:pPr marL="0" indent="0">
              <a:lnSpc>
                <a:spcPct val="100000"/>
              </a:lnSpc>
              <a:spcAft>
                <a:spcPts val="0"/>
              </a:spcAft>
              <a:buNone/>
            </a:pPr>
            <a:r>
              <a:rPr lang="zh-CN" altLang="en-US">
                <a:sym typeface="+mn-ea"/>
              </a:rPr>
              <a:t>（</a:t>
            </a:r>
            <a:r>
              <a:rPr lang="en-US" altLang="zh-CN">
                <a:sym typeface="+mn-ea"/>
              </a:rPr>
              <a:t>12</a:t>
            </a:r>
            <a:r>
              <a:rPr lang="zh-CN" altLang="en-US">
                <a:sym typeface="+mn-ea"/>
              </a:rPr>
              <a:t>）</a:t>
            </a:r>
            <a:r>
              <a:rPr lang="en-US" altLang="zh-CN">
                <a:sym typeface="+mn-ea"/>
              </a:rPr>
              <a:t> </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factor</a:t>
            </a:r>
            <a:r>
              <a:rPr lang="zh-CN" altLang="en-US">
                <a:sym typeface="+mn-ea"/>
              </a:rPr>
              <a:t> + term ; while (expr)</a:t>
            </a:r>
            <a:endParaRPr lang="zh-CN" altLang="en-US"/>
          </a:p>
          <a:p>
            <a:pPr marL="0" indent="0">
              <a:lnSpc>
                <a:spcPct val="100000"/>
              </a:lnSpc>
              <a:spcAft>
                <a:spcPts val="0"/>
              </a:spcAft>
              <a:buNone/>
            </a:pPr>
            <a:endParaRPr lang="en-US" altLang="zh-CN">
              <a:sym typeface="+mn-ea"/>
            </a:endParaRPr>
          </a:p>
          <a:p>
            <a:pPr marL="0" indent="0">
              <a:lnSpc>
                <a:spcPct val="100000"/>
              </a:lnSpc>
              <a:spcAft>
                <a:spcPts val="0"/>
              </a:spcAft>
              <a:buNone/>
            </a:pPr>
            <a:r>
              <a:rPr lang="zh-CN" altLang="en-US">
                <a:sym typeface="+mn-ea"/>
              </a:rPr>
              <a:t>（</a:t>
            </a:r>
            <a:r>
              <a:rPr lang="en-US" altLang="zh-CN">
                <a:sym typeface="+mn-ea"/>
              </a:rPr>
              <a:t>13</a:t>
            </a:r>
            <a:r>
              <a:rPr lang="zh-CN" altLang="en-US">
                <a:sym typeface="+mn-ea"/>
              </a:rPr>
              <a:t>）</a:t>
            </a:r>
            <a:r>
              <a:rPr lang="en-US" altLang="zh-CN">
                <a:sym typeface="+mn-ea"/>
              </a:rPr>
              <a:t> </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id</a:t>
            </a:r>
            <a:r>
              <a:rPr lang="en-US" altLang="zh-CN">
                <a:highlight>
                  <a:srgbClr val="00FFFF"/>
                </a:highlight>
                <a:sym typeface="+mn-ea"/>
              </a:rPr>
              <a:t>&lt;i&gt;</a:t>
            </a:r>
            <a:r>
              <a:rPr lang="zh-CN" altLang="en-US">
                <a:sym typeface="+mn-ea"/>
              </a:rPr>
              <a:t> + </a:t>
            </a:r>
            <a:r>
              <a:rPr lang="zh-CN" altLang="en-US">
                <a:highlight>
                  <a:srgbClr val="FF00FF"/>
                </a:highlight>
                <a:sym typeface="+mn-ea"/>
              </a:rPr>
              <a:t>term</a:t>
            </a:r>
            <a:r>
              <a:rPr lang="zh-CN" altLang="en-US">
                <a:sym typeface="+mn-ea"/>
              </a:rPr>
              <a:t> ; while (expr)</a:t>
            </a:r>
            <a:endParaRPr lang="zh-CN" altLang="en-US">
              <a:sym typeface="+mn-ea"/>
            </a:endParaRPr>
          </a:p>
          <a:p>
            <a:pPr marL="0" indent="0">
              <a:lnSpc>
                <a:spcPct val="100000"/>
              </a:lnSpc>
              <a:spcAft>
                <a:spcPts val="0"/>
              </a:spcAft>
              <a:buNone/>
            </a:pPr>
            <a:endParaRPr lang="en-US" altLang="zh-CN">
              <a:sym typeface="+mn-ea"/>
            </a:endParaRPr>
          </a:p>
          <a:p>
            <a:pPr marL="0" indent="0">
              <a:lnSpc>
                <a:spcPct val="100000"/>
              </a:lnSpc>
              <a:spcAft>
                <a:spcPts val="0"/>
              </a:spcAft>
              <a:buNone/>
            </a:pPr>
            <a:r>
              <a:rPr lang="zh-CN" altLang="en-US">
                <a:sym typeface="+mn-ea"/>
              </a:rPr>
              <a:t>（</a:t>
            </a:r>
            <a:r>
              <a:rPr lang="en-US" altLang="zh-CN">
                <a:sym typeface="+mn-ea"/>
              </a:rPr>
              <a:t>14</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zh-CN" altLang="en-US">
                <a:highlight>
                  <a:srgbClr val="FF00FF"/>
                </a:highlight>
                <a:sym typeface="+mn-ea"/>
              </a:rPr>
              <a:t>factor</a:t>
            </a:r>
            <a:r>
              <a:rPr lang="zh-CN" altLang="en-US">
                <a:sym typeface="+mn-ea"/>
              </a:rPr>
              <a:t> ; while (expr)</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15</a:t>
            </a:r>
            <a:r>
              <a:rPr lang="zh-CN" altLang="en-US">
                <a:sym typeface="+mn-ea"/>
              </a:rPr>
              <a:t>）    =&gt;do i = </a:t>
            </a:r>
            <a:r>
              <a:rPr lang="en-US" altLang="zh-CN">
                <a:sym typeface="+mn-ea"/>
              </a:rPr>
              <a:t>i</a:t>
            </a:r>
            <a:r>
              <a:rPr lang="zh-CN" altLang="en-US">
                <a:sym typeface="+mn-ea"/>
              </a:rPr>
              <a:t> + </a:t>
            </a:r>
            <a:r>
              <a:rPr lang="zh-CN" altLang="en-US">
                <a:highlight>
                  <a:srgbClr val="FF00FF"/>
                </a:highlight>
                <a:sym typeface="+mn-ea"/>
              </a:rPr>
              <a:t>num&lt;1&gt;</a:t>
            </a:r>
            <a:r>
              <a:rPr lang="zh-CN" altLang="en-US">
                <a:sym typeface="+mn-ea"/>
              </a:rPr>
              <a:t> ; while (</a:t>
            </a:r>
            <a:r>
              <a:rPr lang="zh-CN" altLang="en-US">
                <a:highlight>
                  <a:srgbClr val="FF0000"/>
                </a:highlight>
                <a:sym typeface="+mn-ea"/>
              </a:rPr>
              <a:t>expr</a:t>
            </a:r>
            <a:r>
              <a:rPr lang="zh-CN" altLang="en-US">
                <a:sym typeface="+mn-ea"/>
              </a:rPr>
              <a:t>)</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16</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zh-CN" altLang="en-US">
                <a:highlight>
                  <a:srgbClr val="FF0000"/>
                </a:highlight>
                <a:sym typeface="+mn-ea"/>
              </a:rPr>
              <a:t>rel</a:t>
            </a:r>
            <a:r>
              <a:rPr lang="zh-CN" altLang="en-US">
                <a:sym typeface="+mn-ea"/>
              </a:rPr>
              <a:t>)</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17</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(rel &lt; add )</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18</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(add &lt; add)</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19</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(term &lt; add)</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20</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(factor &lt; add)</a:t>
            </a:r>
            <a:endParaRPr lang="zh-CN" altLang="en-US"/>
          </a:p>
          <a:p>
            <a:pPr marL="0" indent="0">
              <a:lnSpc>
                <a:spcPct val="100000"/>
              </a:lnSpc>
              <a:spcAft>
                <a:spcPts val="0"/>
              </a:spcAft>
              <a:buNone/>
            </a:pPr>
            <a:r>
              <a:rPr lang="zh-CN" altLang="en-US">
                <a:sym typeface="+mn-ea"/>
              </a:rPr>
              <a:t>（</a:t>
            </a:r>
            <a:r>
              <a:rPr lang="en-US" altLang="zh-CN">
                <a:sym typeface="+mn-ea"/>
              </a:rPr>
              <a:t>21</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(id&lt;a&gt;[id&lt;i&gt;] &lt; add)</a:t>
            </a:r>
            <a:endParaRPr lang="zh-CN" altLang="en-US"/>
          </a:p>
          <a:p>
            <a:pPr marL="0" indent="0">
              <a:lnSpc>
                <a:spcPct val="100000"/>
              </a:lnSpc>
              <a:spcAft>
                <a:spcPts val="0"/>
              </a:spcAft>
              <a:buNone/>
            </a:pPr>
            <a:r>
              <a:rPr lang="zh-CN" altLang="en-US">
                <a:sym typeface="+mn-ea"/>
              </a:rPr>
              <a:t>（</a:t>
            </a:r>
            <a:r>
              <a:rPr lang="en-US" altLang="zh-CN">
                <a:sym typeface="+mn-ea"/>
              </a:rPr>
              <a:t>22</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term)</a:t>
            </a:r>
            <a:endParaRPr lang="zh-CN" altLang="en-US"/>
          </a:p>
          <a:p>
            <a:pPr marL="0" indent="0">
              <a:lnSpc>
                <a:spcPct val="100000"/>
              </a:lnSpc>
              <a:spcAft>
                <a:spcPts val="0"/>
              </a:spcAft>
              <a:buNone/>
            </a:pPr>
            <a:r>
              <a:rPr lang="zh-CN" altLang="en-US">
                <a:sym typeface="+mn-ea"/>
              </a:rPr>
              <a:t>（</a:t>
            </a:r>
            <a:r>
              <a:rPr lang="en-US" altLang="zh-CN">
                <a:sym typeface="+mn-ea"/>
              </a:rPr>
              <a:t>23</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factor)</a:t>
            </a:r>
            <a:endParaRPr lang="zh-CN" altLang="en-US"/>
          </a:p>
          <a:p>
            <a:pPr marL="0" indent="0">
              <a:lnSpc>
                <a:spcPct val="100000"/>
              </a:lnSpc>
              <a:spcAft>
                <a:spcPts val="0"/>
              </a:spcAft>
              <a:buNone/>
            </a:pPr>
            <a:r>
              <a:rPr lang="zh-CN" altLang="en-US">
                <a:sym typeface="+mn-ea"/>
              </a:rPr>
              <a:t>（</a:t>
            </a:r>
            <a:r>
              <a:rPr lang="en-US" altLang="zh-CN">
                <a:sym typeface="+mn-ea"/>
              </a:rPr>
              <a:t>24</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id&lt;v&gt;)</a:t>
            </a:r>
            <a:endParaRPr lang="zh-CN" altLang="en-US">
              <a:sym typeface="+mn-ea"/>
            </a:endParaRPr>
          </a:p>
          <a:p>
            <a:pPr marL="0" indent="0">
              <a:lnSpc>
                <a:spcPct val="100000"/>
              </a:lnSpc>
              <a:spcAft>
                <a:spcPts val="0"/>
              </a:spcAft>
              <a:buNone/>
            </a:pPr>
            <a:r>
              <a:rPr lang="zh-CN" altLang="en-US">
                <a:sym typeface="+mn-ea"/>
              </a:rPr>
              <a:t>（</a:t>
            </a:r>
            <a:r>
              <a:rPr lang="en-US" altLang="zh-CN">
                <a:sym typeface="+mn-ea"/>
              </a:rPr>
              <a:t>25</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a:t>
            </a:r>
            <a:r>
              <a:rPr lang="en-US" altLang="zh-CN">
                <a:sym typeface="+mn-ea"/>
              </a:rPr>
              <a:t>v</a:t>
            </a:r>
            <a:r>
              <a:rPr lang="zh-CN" altLang="en-US">
                <a:sym typeface="+mn-ea"/>
              </a:rPr>
              <a:t>)</a:t>
            </a:r>
            <a:endParaRPr lang="zh-CN" altLang="en-US">
              <a:sym typeface="+mn-ea"/>
            </a:endParaRPr>
          </a:p>
          <a:p>
            <a:pPr marL="0" indent="0">
              <a:lnSpc>
                <a:spcPct val="100000"/>
              </a:lnSpc>
              <a:spcAft>
                <a:spcPts val="0"/>
              </a:spcAft>
              <a:buNone/>
            </a:pPr>
            <a:endParaRPr lang="zh-CN" altLang="en-US"/>
          </a:p>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标题 5"/>
          <p:cNvSpPr>
            <a:spLocks noGrp="1"/>
          </p:cNvSpPr>
          <p:nvPr>
            <p:ph type="title"/>
          </p:nvPr>
        </p:nvSpPr>
        <p:spPr>
          <a:xfrm>
            <a:off x="709365" y="362655"/>
            <a:ext cx="10969200" cy="705600"/>
          </a:xfrm>
        </p:spPr>
        <p:txBody>
          <a:bodyPr>
            <a:normAutofit fontScale="90000"/>
          </a:bodyPr>
          <a:p>
            <a:r>
              <a:rPr lang="en-US" altLang="zh-CN"/>
              <a:t>Grammar &amp; derivation</a:t>
            </a:r>
            <a:br>
              <a:rPr lang="en-US" altLang="zh-CN"/>
            </a:br>
            <a:r>
              <a:rPr lang="zh-CN" altLang="en-US">
                <a:sym typeface="+mn-ea"/>
              </a:rPr>
              <a:t>文法定义和推导</a:t>
            </a:r>
            <a:endParaRPr lang="en-US" altLang="zh-CN"/>
          </a:p>
        </p:txBody>
      </p:sp>
      <p:sp>
        <p:nvSpPr>
          <p:cNvPr id="104" name="圆角矩形 103"/>
          <p:cNvSpPr/>
          <p:nvPr/>
        </p:nvSpPr>
        <p:spPr>
          <a:xfrm>
            <a:off x="335915" y="1548130"/>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52" name="圆角矩形标注 51"/>
          <p:cNvSpPr/>
          <p:nvPr/>
        </p:nvSpPr>
        <p:spPr>
          <a:xfrm>
            <a:off x="2618740" y="5090795"/>
            <a:ext cx="3102610" cy="1598930"/>
          </a:xfrm>
          <a:prstGeom prst="wedgeRoundRectCallout">
            <a:avLst>
              <a:gd name="adj1" fmla="val -33327"/>
              <a:gd name="adj2" fmla="val -77243"/>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l"/>
            <a:r>
              <a:rPr lang="en-US" altLang="zh-CN" sz="1600">
                <a:solidFill>
                  <a:schemeClr val="tx1"/>
                </a:solidFill>
              </a:rPr>
              <a:t>G[stmt]</a:t>
            </a:r>
            <a:r>
              <a:rPr lang="zh-CN" altLang="en-US" sz="1600">
                <a:solidFill>
                  <a:schemeClr val="tx1"/>
                </a:solidFill>
              </a:rPr>
              <a:t>可能存在</a:t>
            </a:r>
            <a:r>
              <a:rPr lang="zh-CN" altLang="en-US" sz="1600">
                <a:solidFill>
                  <a:schemeClr val="tx1"/>
                </a:solidFill>
              </a:rPr>
              <a:t>一些文法</a:t>
            </a:r>
            <a:r>
              <a:rPr lang="en-US" altLang="zh-CN" sz="1600">
                <a:solidFill>
                  <a:schemeClr val="tx1"/>
                </a:solidFill>
              </a:rPr>
              <a:t>bug</a:t>
            </a:r>
            <a:r>
              <a:rPr lang="zh-CN" altLang="en-US" sz="1600">
                <a:solidFill>
                  <a:schemeClr val="tx1"/>
                </a:solidFill>
              </a:rPr>
              <a:t>：</a:t>
            </a:r>
            <a:endParaRPr lang="zh-CN" altLang="en-US" sz="1600">
              <a:solidFill>
                <a:schemeClr val="tx1"/>
              </a:solidFill>
            </a:endParaRPr>
          </a:p>
          <a:p>
            <a:pPr algn="l"/>
            <a:r>
              <a:rPr lang="en-US" altLang="zh-CN" sz="1600">
                <a:solidFill>
                  <a:schemeClr val="tx1"/>
                </a:solidFill>
              </a:rPr>
              <a:t>(1)a*b=c</a:t>
            </a:r>
            <a:r>
              <a:rPr lang="zh-CN" altLang="en-US" sz="1600">
                <a:solidFill>
                  <a:schemeClr val="tx1"/>
                </a:solidFill>
              </a:rPr>
              <a:t>在文法上是正确的；</a:t>
            </a:r>
            <a:endParaRPr lang="en-US" altLang="zh-CN" sz="1600">
              <a:solidFill>
                <a:schemeClr val="tx1"/>
              </a:solidFill>
            </a:endParaRPr>
          </a:p>
          <a:p>
            <a:pPr algn="l"/>
            <a:r>
              <a:rPr lang="en-US" altLang="zh-CN" sz="1600">
                <a:solidFill>
                  <a:schemeClr val="tx1"/>
                </a:solidFill>
              </a:rPr>
              <a:t>(2)a[i]</a:t>
            </a:r>
            <a:r>
              <a:rPr lang="zh-CN" altLang="en-US" sz="1600">
                <a:solidFill>
                  <a:schemeClr val="tx1"/>
                </a:solidFill>
              </a:rPr>
              <a:t>合法，但</a:t>
            </a:r>
            <a:r>
              <a:rPr lang="en-US" altLang="zh-CN" sz="1600">
                <a:solidFill>
                  <a:schemeClr val="tx1"/>
                </a:solidFill>
              </a:rPr>
              <a:t>a[3]</a:t>
            </a:r>
            <a:r>
              <a:rPr lang="zh-CN" altLang="en-US" sz="1600">
                <a:solidFill>
                  <a:schemeClr val="tx1"/>
                </a:solidFill>
              </a:rPr>
              <a:t>非法</a:t>
            </a:r>
            <a:r>
              <a:rPr lang="en-US" altLang="zh-CN" sz="1600">
                <a:solidFill>
                  <a:schemeClr val="tx1"/>
                </a:solidFill>
              </a:rPr>
              <a:t>;</a:t>
            </a:r>
            <a:endParaRPr lang="en-US" altLang="zh-CN" sz="1600">
              <a:solidFill>
                <a:schemeClr val="tx1"/>
              </a:solidFill>
            </a:endParaRPr>
          </a:p>
          <a:p>
            <a:pPr algn="l"/>
            <a:r>
              <a:rPr lang="en-US" altLang="zh-CN" sz="1600">
                <a:solidFill>
                  <a:schemeClr val="tx1"/>
                </a:solidFill>
              </a:rPr>
              <a:t>(3)a=b=c</a:t>
            </a:r>
            <a:r>
              <a:rPr lang="zh-CN" altLang="en-US" sz="1600">
                <a:solidFill>
                  <a:schemeClr val="tx1"/>
                </a:solidFill>
              </a:rPr>
              <a:t>是否</a:t>
            </a:r>
            <a:r>
              <a:rPr lang="zh-CN" altLang="en-US" sz="1600">
                <a:solidFill>
                  <a:schemeClr val="tx1"/>
                </a:solidFill>
              </a:rPr>
              <a:t>支持？</a:t>
            </a:r>
            <a:endParaRPr lang="zh-CN" altLang="en-US" sz="1600">
              <a:solidFill>
                <a:schemeClr val="tx1"/>
              </a:solidFill>
            </a:endParaRPr>
          </a:p>
          <a:p>
            <a:pPr algn="l"/>
            <a:r>
              <a:rPr lang="en-US" altLang="zh-CN" sz="1600">
                <a:solidFill>
                  <a:schemeClr val="tx1"/>
                </a:solidFill>
              </a:rPr>
              <a:t>(4)a&lt;b&lt;c</a:t>
            </a:r>
            <a:r>
              <a:rPr lang="zh-CN" altLang="en-US" sz="1600">
                <a:solidFill>
                  <a:schemeClr val="tx1"/>
                </a:solidFill>
              </a:rPr>
              <a:t>是否</a:t>
            </a:r>
            <a:r>
              <a:rPr lang="zh-CN" altLang="en-US" sz="1600">
                <a:solidFill>
                  <a:schemeClr val="tx1"/>
                </a:solidFill>
              </a:rPr>
              <a:t>支持？</a:t>
            </a:r>
            <a:endParaRPr lang="zh-CN" altLang="en-US" sz="1600">
              <a:solidFill>
                <a:schemeClr val="tx1"/>
              </a:solidFill>
            </a:endParaRPr>
          </a:p>
          <a:p>
            <a:pPr algn="l"/>
            <a:r>
              <a:rPr lang="en-US" altLang="zh-CN" sz="1600">
                <a:solidFill>
                  <a:schemeClr val="tx1"/>
                </a:solidFill>
              </a:rPr>
              <a:t>(5)a&lt;(b&lt;c)</a:t>
            </a:r>
            <a:r>
              <a:rPr lang="zh-CN" altLang="en-US" sz="1600">
                <a:solidFill>
                  <a:schemeClr val="tx1"/>
                </a:solidFill>
              </a:rPr>
              <a:t>是否</a:t>
            </a:r>
            <a:r>
              <a:rPr lang="zh-CN" altLang="en-US" sz="1600">
                <a:solidFill>
                  <a:schemeClr val="tx1"/>
                </a:solidFill>
              </a:rPr>
              <a:t>支持？</a:t>
            </a:r>
            <a:endParaRPr lang="zh-CN" altLang="en-US" sz="1600">
              <a:solidFill>
                <a:schemeClr val="tx1"/>
              </a:solidFill>
            </a:endParaRPr>
          </a:p>
        </p:txBody>
      </p:sp>
    </p:spTree>
    <p:custDataLst>
      <p:tags r:id="rId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2" name="图片 46081"/>
          <p:cNvPicPr>
            <a:picLocks noChangeAspect="1"/>
          </p:cNvPicPr>
          <p:nvPr/>
        </p:nvPicPr>
        <p:blipFill>
          <a:blip r:embed="rId1"/>
          <a:stretch>
            <a:fillRect/>
          </a:stretch>
        </p:blipFill>
        <p:spPr>
          <a:xfrm>
            <a:off x="2438400" y="206375"/>
            <a:ext cx="7315200" cy="6499225"/>
          </a:xfrm>
          <a:prstGeom prst="rect">
            <a:avLst/>
          </a:prstGeom>
          <a:noFill/>
          <a:ln w="9525">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106" name="图片 47105"/>
          <p:cNvPicPr>
            <a:picLocks noChangeAspect="1"/>
          </p:cNvPicPr>
          <p:nvPr/>
        </p:nvPicPr>
        <p:blipFill>
          <a:blip r:embed="rId1"/>
          <a:stretch>
            <a:fillRect/>
          </a:stretch>
        </p:blipFill>
        <p:spPr>
          <a:xfrm>
            <a:off x="2362200" y="0"/>
            <a:ext cx="7543800" cy="6584950"/>
          </a:xfrm>
          <a:prstGeom prst="rect">
            <a:avLst/>
          </a:prstGeom>
          <a:noFill/>
          <a:ln w="9525">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The End of Chapter 2</a:t>
            </a:r>
            <a:endParaRPr lang="en-US" altLang="zh-CN"/>
          </a:p>
        </p:txBody>
      </p:sp>
      <p:sp>
        <p:nvSpPr>
          <p:cNvPr id="3" name="内容占位符 2"/>
          <p:cNvSpPr>
            <a:spLocks noGrp="1"/>
          </p:cNvSpPr>
          <p:nvPr>
            <p:ph idx="1"/>
          </p:nvPr>
        </p:nvSpPr>
        <p:spPr/>
        <p:txBody>
          <a:bodyPr/>
          <a:p>
            <a:endParaRPr lang="zh-CN" altLang="en-US"/>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081"/>
</p:tagLst>
</file>

<file path=ppt/tags/tag101.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102.xml><?xml version="1.0" encoding="utf-8"?>
<p:tagLst xmlns:p="http://schemas.openxmlformats.org/presentationml/2006/main">
  <p:tag name="KSO_WM_BEAUTIFY_FLAG" val="#wm#"/>
  <p:tag name="KSO_WM_TEMPLATE_CATEGORY" val="custom"/>
  <p:tag name="KSO_WM_TEMPLATE_INDEX" val="20205081"/>
</p:tagLst>
</file>

<file path=ppt/tags/tag103.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104.xml><?xml version="1.0" encoding="utf-8"?>
<p:tagLst xmlns:p="http://schemas.openxmlformats.org/presentationml/2006/main">
  <p:tag name="KSO_WM_BEAUTIFY_FLAG" val="#wm#"/>
  <p:tag name="KSO_WM_TEMPLATE_CATEGORY" val="custom"/>
  <p:tag name="KSO_WM_TEMPLATE_INDEX" val="20205081"/>
</p:tagLst>
</file>

<file path=ppt/tags/tag105.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106.xml><?xml version="1.0" encoding="utf-8"?>
<p:tagLst xmlns:p="http://schemas.openxmlformats.org/presentationml/2006/main">
  <p:tag name="KSO_WM_BEAUTIFY_FLAG" val="#wm#"/>
  <p:tag name="KSO_WM_TEMPLATE_CATEGORY" val="custom"/>
  <p:tag name="KSO_WM_TEMPLATE_INDEX" val="20205081"/>
</p:tagLst>
</file>

<file path=ppt/tags/tag107.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108.xml><?xml version="1.0" encoding="utf-8"?>
<p:tagLst xmlns:p="http://schemas.openxmlformats.org/presentationml/2006/main">
  <p:tag name="KSO_WM_BEAUTIFY_FLAG" val="#wm#"/>
  <p:tag name="KSO_WM_TEMPLATE_CATEGORY" val="custom"/>
  <p:tag name="KSO_WM_TEMPLATE_INDEX" val="20205081"/>
</p:tagLst>
</file>

<file path=ppt/tags/tag109.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205081"/>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BEAUTIFY_FLAG" val="#wm#"/>
  <p:tag name="KSO_WM_TEMPLATE_CATEGORY" val="custom"/>
  <p:tag name="KSO_WM_TEMPLATE_INDEX" val="20205081"/>
</p:tagLst>
</file>

<file path=ppt/tags/tag113.xml><?xml version="1.0" encoding="utf-8"?>
<p:tagLst xmlns:p="http://schemas.openxmlformats.org/presentationml/2006/main">
  <p:tag name="KSO_WM_BEAUTIFY_FLAG" val="#wm#"/>
  <p:tag name="KSO_WM_TEMPLATE_CATEGORY" val="custom"/>
  <p:tag name="KSO_WM_TEMPLATE_INDEX" val="20205081"/>
</p:tagLst>
</file>

<file path=ppt/tags/tag114.xml><?xml version="1.0" encoding="utf-8"?>
<p:tagLst xmlns:p="http://schemas.openxmlformats.org/presentationml/2006/main">
  <p:tag name="KSO_WM_BEAUTIFY_FLAG" val="#wm#"/>
  <p:tag name="KSO_WM_TEMPLATE_CATEGORY" val="custom"/>
  <p:tag name="KSO_WM_TEMPLATE_INDEX" val="20205081"/>
</p:tagLst>
</file>

<file path=ppt/tags/tag115.xml><?xml version="1.0" encoding="utf-8"?>
<p:tagLst xmlns:p="http://schemas.openxmlformats.org/presentationml/2006/main">
  <p:tag name="KSO_WM_BEAUTIFY_FLAG" val="#wm#"/>
  <p:tag name="KSO_WM_TEMPLATE_CATEGORY" val="custom"/>
  <p:tag name="KSO_WM_TEMPLATE_INDEX" val="20205081"/>
</p:tagLst>
</file>

<file path=ppt/tags/tag116.xml><?xml version="1.0" encoding="utf-8"?>
<p:tagLst xmlns:p="http://schemas.openxmlformats.org/presentationml/2006/main">
  <p:tag name="KSO_WM_BEAUTIFY_FLAG" val="#wm#"/>
  <p:tag name="KSO_WM_TEMPLATE_CATEGORY" val="custom"/>
  <p:tag name="KSO_WM_TEMPLATE_INDEX" val="20205081"/>
</p:tagLst>
</file>

<file path=ppt/tags/tag117.xml><?xml version="1.0" encoding="utf-8"?>
<p:tagLst xmlns:p="http://schemas.openxmlformats.org/presentationml/2006/main">
  <p:tag name="KSO_WM_BEAUTIFY_FLAG" val="#wm#"/>
  <p:tag name="KSO_WM_TEMPLATE_CATEGORY" val="custom"/>
  <p:tag name="KSO_WM_TEMPLATE_INDEX" val="20205081"/>
</p:tagLst>
</file>

<file path=ppt/tags/tag118.xml><?xml version="1.0" encoding="utf-8"?>
<p:tagLst xmlns:p="http://schemas.openxmlformats.org/presentationml/2006/main">
  <p:tag name="KSO_WM_BEAUTIFY_FLAG" val="#wm#"/>
  <p:tag name="KSO_WM_TEMPLATE_CATEGORY" val="custom"/>
  <p:tag name="KSO_WM_TEMPLATE_INDEX" val="20205081"/>
</p:tagLst>
</file>

<file path=ppt/tags/tag119.xml><?xml version="1.0" encoding="utf-8"?>
<p:tagLst xmlns:p="http://schemas.openxmlformats.org/presentationml/2006/main">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21.xml><?xml version="1.0" encoding="utf-8"?>
<p:tagLst xmlns:p="http://schemas.openxmlformats.org/presentationml/2006/main">
  <p:tag name="KSO_WM_BEAUTIFY_FLAG" val="#wm#"/>
  <p:tag name="KSO_WM_TEMPLATE_CATEGORY" val="custom"/>
  <p:tag name="KSO_WM_TEMPLATE_INDEX" val="2020508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UNIT_PLACING_PICTURE_USER_VIEWPORT" val="{&quot;height&quot;:5623,&quot;width&quot;:6747}"/>
</p:tagLst>
</file>

<file path=ppt/tags/tag85.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98.xml><?xml version="1.0" encoding="utf-8"?>
<p:tagLst xmlns:p="http://schemas.openxmlformats.org/presentationml/2006/main">
  <p:tag name="KSO_WM_BEAUTIFY_FLAG" val="#wm#"/>
  <p:tag name="KSO_WM_TEMPLATE_CATEGORY" val="custom"/>
  <p:tag name="KSO_WM_TEMPLATE_INDEX" val="20205081"/>
</p:tagLst>
</file>

<file path=ppt/tags/tag99.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41158</Words>
  <Application>WPS 演示</Application>
  <PresentationFormat>宽屏</PresentationFormat>
  <Paragraphs>4524</Paragraphs>
  <Slides>92</Slides>
  <Notes>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5</vt:i4>
      </vt:variant>
      <vt:variant>
        <vt:lpstr>幻灯片标题</vt:lpstr>
      </vt:variant>
      <vt:variant>
        <vt:i4>92</vt:i4>
      </vt:variant>
    </vt:vector>
  </HeadingPairs>
  <TitlesOfParts>
    <vt:vector size="107" baseType="lpstr">
      <vt:lpstr>Arial</vt:lpstr>
      <vt:lpstr>宋体</vt:lpstr>
      <vt:lpstr>Wingdings</vt:lpstr>
      <vt:lpstr>Wingdings</vt:lpstr>
      <vt:lpstr>微软雅黑</vt:lpstr>
      <vt:lpstr>Arial Unicode MS</vt:lpstr>
      <vt:lpstr>Calibri</vt:lpstr>
      <vt:lpstr>Symbol</vt:lpstr>
      <vt:lpstr>Times New Roman</vt:lpstr>
      <vt:lpstr>Office 主题​​</vt:lpstr>
      <vt:lpstr>Visio.Drawing.15</vt:lpstr>
      <vt:lpstr>Visio.Drawing.15</vt:lpstr>
      <vt:lpstr>Visio.Drawing.15</vt:lpstr>
      <vt:lpstr>Visio.Drawing.15</vt:lpstr>
      <vt:lpstr>Visio.Drawing.15</vt:lpstr>
      <vt:lpstr>Chapter 02 Syntax Directed Translation</vt:lpstr>
      <vt:lpstr>BNF Notation &amp; Grammar Definition BNF表示  &amp; 文法定义</vt:lpstr>
      <vt:lpstr>BNF Notation &amp; Grammar Definition BNF表示  &amp; 文法定义（无动画）</vt:lpstr>
      <vt:lpstr>BNF Notation &amp; Grammar Definition BNF表示  &amp; 文法定义（完整动画）</vt:lpstr>
      <vt:lpstr>推导（运用BNF规则）：本节仅使用最左推导 Derivation with BNF rules ----only use left-most derivation in this chapter</vt:lpstr>
      <vt:lpstr>推导（运用BNF规则）：本节仅使用最左推导 Derivation with BNF rules（无动画） ----only use left-most derivation in this chapter</vt:lpstr>
      <vt:lpstr>推导（运用BNF规则）：本节仅使用最左推导 Derivation with BNF rules（完整动画） ----only use left-most derivation in this chapter</vt:lpstr>
      <vt:lpstr>Grammar &amp; derivation 文法定义和推导</vt:lpstr>
      <vt:lpstr>Grammar &amp; derivation 文法定义和推导</vt:lpstr>
      <vt:lpstr>Grammar &amp; derivation（无动画） 文法定义和推导</vt:lpstr>
      <vt:lpstr>Grammar &amp; derivation（无动画） 文法定义和推导</vt:lpstr>
      <vt:lpstr>Parsing Tree &amp; left-most derivation 分析树与最左推导</vt:lpstr>
      <vt:lpstr>Parsing Tree/分析树（具体语法树）</vt:lpstr>
      <vt:lpstr>Parsing Tree/分析树（具体语法树）/动画演示</vt:lpstr>
      <vt:lpstr>Parsing Tree/分析树（具体语法树）/动画演示</vt:lpstr>
      <vt:lpstr>Parsing Tree/分析树（具体语法树）/无动画</vt:lpstr>
      <vt:lpstr>Parsing Tree/分析树（具体语法树）/完整动画</vt:lpstr>
      <vt:lpstr>2022/03/15，星期二/Tuesday</vt:lpstr>
      <vt:lpstr>分析树=&gt;抽象语法树 Parsing Tree=&gt;Abstract Syntax Tree (AST)</vt:lpstr>
      <vt:lpstr>分析树=&gt;AST Parsing Tree=&gt;AST</vt:lpstr>
      <vt:lpstr>分析树=&gt;AST Parsing Tree=&gt;AST</vt:lpstr>
      <vt:lpstr>分析树=&gt;AST Parsing Tree=&gt;AST</vt:lpstr>
      <vt:lpstr>分析树=&gt;AST Parsing Tree=&gt;AST</vt:lpstr>
      <vt:lpstr>分析树=&gt;AST Parsing Tree=&gt;AST</vt:lpstr>
      <vt:lpstr>分析树=&gt;AST Parsing Tree=&gt;AST</vt:lpstr>
      <vt:lpstr>分析树=&gt;AST Parsing Tree=&gt;AST</vt:lpstr>
      <vt:lpstr>分析树=&gt;AST Parsing Tree=&gt;AST</vt:lpstr>
      <vt:lpstr>分析树=&gt;AST Parsing Tree=&gt;AST</vt:lpstr>
      <vt:lpstr>分析树=&gt;AST Parsing Tree=&gt;AST</vt:lpstr>
      <vt:lpstr>分析树=&gt;AST Parsing Tree=&gt;AST</vt:lpstr>
      <vt:lpstr>分析树=&gt;AST Parsing Tree=&gt;AST</vt:lpstr>
      <vt:lpstr>AST=&gt;三地址码（四元式） AST=&gt;Three address code</vt:lpstr>
      <vt:lpstr>AST=&gt;三地址码（四元式）：算术表达式（手写说明/Explain) AST=&gt;Three address code：Expression</vt:lpstr>
      <vt:lpstr>AST=&gt;三地址码（四元式）：算术表达式（手写说明/Explain) AST=&gt;Three address code：Expression （无寄存器与寻址模式的简单版本/Simple Version without register &amp; address mode)</vt:lpstr>
      <vt:lpstr>AST=&gt;三地址码（四元式）：算术表达式（手写说明/Explain) AST=&gt;Three address code：Expression</vt:lpstr>
      <vt:lpstr>AST=&gt;三地址码（四元式）：算术表达式（手写说明/Explain) AST=&gt;Three address code：Expression</vt:lpstr>
      <vt:lpstr>AST=&gt;三地址码（四元式）：布尔表达式与控制流语句 AST=&gt;Three address code：boolean exp &amp; control flow statement</vt:lpstr>
      <vt:lpstr>AST=&gt;三地址码（四元式）：布尔表达式与控制流语句 AST=&gt;Three address code：boolean exp &amp; control flow statement</vt:lpstr>
      <vt:lpstr>AST=&gt;三地址码（四元式）：布尔表达式与控制流语句 AST=&gt;Three address code：boolean exp &amp; control flow statement</vt:lpstr>
      <vt:lpstr>AST=&gt;三地址码（四元式）：布尔表达式与控制流语句 AST=&gt;Three address code：boolean exp &amp; control flow statement</vt:lpstr>
      <vt:lpstr>优化与代码生成简介 Intro to Optimization &amp; Code Generation</vt:lpstr>
      <vt:lpstr>优化与代码生成简介（from slides of Prof. Kenneth Louden） Intro to Optimization &amp; Code Generation</vt:lpstr>
      <vt:lpstr>The Parse Tree （from slides of Prof. Kenneth Louden）</vt:lpstr>
      <vt:lpstr>The Abstract Syntax Tree （from slides of Prof. Kenneth Louden） </vt:lpstr>
      <vt:lpstr>The Source Code Optimizer/源代码优化器 （from slides of Prof. Kenneth Louden）</vt:lpstr>
      <vt:lpstr>Optimizations on Annotated Tree(before optimize) / 语法树优化（优化前） （from slides of Prof. Kenneth Louden）</vt:lpstr>
      <vt:lpstr>Optimizations on Annotated Tree(after optimize) / 语法树优化（优化后） （from slides of Prof. Kenneth Louden）</vt:lpstr>
      <vt:lpstr>Optimization on Intermediate Code / 中间代码优化 （from slides of Prof. Kenneth Louden）</vt:lpstr>
      <vt:lpstr>The Code Generate / 代码生成 （from slides of Prof. Kenneth Louden）</vt:lpstr>
      <vt:lpstr>A possible code sequence / 假定汇编语言的结果 （from slides of Prof. Kenneth Louden） </vt:lpstr>
      <vt:lpstr>The Target Code Optimizer / 目标机代码优化 （from slides of Prof. Kenneth Louden）</vt:lpstr>
      <vt:lpstr>龙书第二章剩余部分 Rest part of Dragon book Chapter 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End of Chapter 2</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林奕</cp:lastModifiedBy>
  <cp:revision>354</cp:revision>
  <dcterms:created xsi:type="dcterms:W3CDTF">2019-06-19T02:08:00Z</dcterms:created>
  <dcterms:modified xsi:type="dcterms:W3CDTF">2022-03-21T12:45:23Z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858C74D1D88F4F1381C21867C08E7419</vt:lpwstr>
  </property>
</Properties>
</file>